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309" r:id="rId2"/>
    <p:sldId id="311" r:id="rId3"/>
    <p:sldId id="294" r:id="rId4"/>
    <p:sldId id="295" r:id="rId5"/>
    <p:sldId id="296" r:id="rId6"/>
    <p:sldId id="297" r:id="rId7"/>
    <p:sldId id="298" r:id="rId8"/>
    <p:sldId id="299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5CE"/>
          </a:solidFill>
        </a:fill>
      </a:tcStyle>
    </a:wholeTbl>
    <a:band2H>
      <a:tcTxStyle/>
      <a:tcStyle>
        <a:tcBdr/>
        <a:fill>
          <a:solidFill>
            <a:srgbClr val="FEF2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3"/>
          </a:solidFill>
        </a:fill>
      </a:tcStyle>
    </a:wholeTbl>
    <a:band2H>
      <a:tcTxStyle/>
      <a:tcStyle>
        <a:tcBdr/>
        <a:fill>
          <a:solidFill>
            <a:srgbClr val="E6EA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wholeTbl>
    <a:band2H>
      <a:tcTxStyle/>
      <a:tcStyle>
        <a:tcBdr/>
        <a:fill>
          <a:solidFill>
            <a:srgbClr val="EFEF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51"/>
    <p:restoredTop sz="94622"/>
  </p:normalViewPr>
  <p:slideViewPr>
    <p:cSldViewPr snapToGrid="0" snapToObjects="1">
      <p:cViewPr varScale="1">
        <p:scale>
          <a:sx n="84" d="100"/>
          <a:sy n="84" d="100"/>
        </p:scale>
        <p:origin x="184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>
</file>

<file path=ppt/media/image10.png>
</file>

<file path=ppt/media/image11.tif>
</file>

<file path=ppt/media/image12.tif>
</file>

<file path=ppt/media/image13.png>
</file>

<file path=ppt/media/image14.png>
</file>

<file path=ppt/media/image15.t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>
</file>

<file path=ppt/media/image30.png>
</file>

<file path=ppt/media/image31.png>
</file>

<file path=ppt/media/image32.tif>
</file>

<file path=ppt/media/image33.png>
</file>

<file path=ppt/media/image34.png>
</file>

<file path=ppt/media/image35.png>
</file>

<file path=ppt/media/image36.png>
</file>

<file path=ppt/media/image37.tif>
</file>

<file path=ppt/media/image38.png>
</file>

<file path=ppt/media/image4.png>
</file>

<file path=ppt/media/image5.png>
</file>

<file path=ppt/media/image6.tif>
</file>

<file path=ppt/media/image7.gif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1" name="Shape 1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/>
          <p:cNvSpPr>
            <a:spLocks noGrp="1"/>
          </p:cNvSpPr>
          <p:nvPr>
            <p:ph type="body" sz="quarter" idx="13"/>
          </p:nvPr>
        </p:nvSpPr>
        <p:spPr>
          <a:xfrm>
            <a:off x="487898" y="3863771"/>
            <a:ext cx="3683001" cy="369889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/>
          </a:p>
        </p:txBody>
      </p:sp>
      <p:sp>
        <p:nvSpPr>
          <p:cNvPr id="13" name="Rectangle"/>
          <p:cNvSpPr>
            <a:spLocks noGrp="1"/>
          </p:cNvSpPr>
          <p:nvPr>
            <p:ph type="body" sz="quarter" idx="14"/>
          </p:nvPr>
        </p:nvSpPr>
        <p:spPr>
          <a:xfrm>
            <a:off x="487899" y="1250570"/>
            <a:ext cx="7324988" cy="744538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14" name="Rectangle"/>
          <p:cNvSpPr>
            <a:spLocks noGrp="1"/>
          </p:cNvSpPr>
          <p:nvPr>
            <p:ph type="body" sz="quarter" idx="15"/>
          </p:nvPr>
        </p:nvSpPr>
        <p:spPr>
          <a:xfrm>
            <a:off x="487898" y="2000917"/>
            <a:ext cx="6041584" cy="487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>
                <a:solidFill>
                  <a:srgbClr val="4D4D4C"/>
                </a:solidFill>
              </a:defRPr>
            </a:pPr>
            <a:endParaRPr/>
          </a:p>
        </p:txBody>
      </p:sp>
      <p:pic>
        <p:nvPicPr>
          <p:cNvPr id="1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1.pdf" descr="image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911" y="4699139"/>
            <a:ext cx="883651" cy="33110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Rectangle"/>
          <p:cNvSpPr/>
          <p:nvPr/>
        </p:nvSpPr>
        <p:spPr>
          <a:xfrm>
            <a:off x="8053950" y="4639759"/>
            <a:ext cx="1018534" cy="4400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900"/>
              </a:spcBef>
              <a:defRPr sz="4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3074459" y="1674428"/>
            <a:ext cx="6069542" cy="1250669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Text"/>
          <p:cNvSpPr txBox="1">
            <a:spLocks noGrp="1"/>
          </p:cNvSpPr>
          <p:nvPr>
            <p:ph type="title"/>
          </p:nvPr>
        </p:nvSpPr>
        <p:spPr>
          <a:xfrm>
            <a:off x="336788" y="114935"/>
            <a:ext cx="8205305" cy="545742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Title Text</a:t>
            </a:r>
          </a:p>
        </p:txBody>
      </p:sp>
      <p:sp>
        <p:nvSpPr>
          <p:cNvPr id="145" name="Body Level One…"/>
          <p:cNvSpPr txBox="1">
            <a:spLocks noGrp="1"/>
          </p:cNvSpPr>
          <p:nvPr>
            <p:ph type="body" idx="1"/>
          </p:nvPr>
        </p:nvSpPr>
        <p:spPr>
          <a:xfrm>
            <a:off x="340591" y="1009331"/>
            <a:ext cx="8205305" cy="3553927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6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idx="1"/>
          </p:nvPr>
        </p:nvSpPr>
        <p:spPr>
          <a:xfrm>
            <a:off x="336613" y="1010407"/>
            <a:ext cx="8207742" cy="364192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SzTx/>
              <a:buNone/>
              <a:defRPr sz="1100"/>
            </a:lvl1pPr>
            <a:lvl2pPr marL="0" indent="457200">
              <a:spcBef>
                <a:spcPts val="200"/>
              </a:spcBef>
              <a:buSzTx/>
              <a:buNone/>
              <a:defRPr sz="1100"/>
            </a:lvl2pPr>
            <a:lvl3pPr marL="0" indent="914400">
              <a:spcBef>
                <a:spcPts val="200"/>
              </a:spcBef>
              <a:buSzTx/>
              <a:buNone/>
              <a:defRPr sz="1100"/>
            </a:lvl3pPr>
            <a:lvl4pPr marL="0" indent="1371600">
              <a:spcBef>
                <a:spcPts val="200"/>
              </a:spcBef>
              <a:buSzTx/>
              <a:buNone/>
              <a:defRPr sz="1100"/>
            </a:lvl4pPr>
            <a:lvl5pPr marL="0" indent="1828800">
              <a:spcBef>
                <a:spcPts val="200"/>
              </a:spcBef>
              <a:buSzTx/>
              <a:buNone/>
              <a:defRPr sz="1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4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4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33575" y="1012506"/>
            <a:ext cx="4038601" cy="347207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2200"/>
            </a:lvl1pPr>
            <a:lvl2pPr marL="771525" indent="-314325">
              <a:defRPr sz="2200"/>
            </a:lvl2pPr>
            <a:lvl3pPr marL="1228725" indent="-314325">
              <a:defRPr sz="2200"/>
            </a:lvl3pPr>
            <a:lvl4pPr marL="1685925" indent="-314325">
              <a:defRPr sz="2200"/>
            </a:lvl4pPr>
            <a:lvl5pPr marL="2143125" indent="-314325">
              <a:defRPr sz="2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517" y="1011542"/>
            <a:ext cx="2442635" cy="339447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1pPr>
            <a:lvl2pPr marL="774700" indent="-317500">
              <a:spcBef>
                <a:spcPts val="400"/>
              </a:spcBef>
              <a:defRPr sz="2000">
                <a:solidFill>
                  <a:srgbClr val="4D4D4C"/>
                </a:solidFill>
              </a:defRPr>
            </a:lvl2pPr>
            <a:lvl3pPr marL="12001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3pPr>
            <a:lvl4pPr marL="0" indent="137160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4pPr>
            <a:lvl5pPr marL="21145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742" y="3127083"/>
            <a:ext cx="1797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Rectangle"/>
          <p:cNvSpPr>
            <a:spLocks noGrp="1"/>
          </p:cNvSpPr>
          <p:nvPr>
            <p:ph type="body" sz="quarter" idx="13"/>
          </p:nvPr>
        </p:nvSpPr>
        <p:spPr>
          <a:xfrm>
            <a:off x="2496747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4" name="Rectangle"/>
          <p:cNvSpPr>
            <a:spLocks noGrp="1"/>
          </p:cNvSpPr>
          <p:nvPr>
            <p:ph type="body" sz="quarter" idx="14"/>
          </p:nvPr>
        </p:nvSpPr>
        <p:spPr>
          <a:xfrm>
            <a:off x="463458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5" name="Rectangle"/>
          <p:cNvSpPr>
            <a:spLocks noGrp="1"/>
          </p:cNvSpPr>
          <p:nvPr>
            <p:ph type="body" sz="quarter" idx="15"/>
          </p:nvPr>
        </p:nvSpPr>
        <p:spPr>
          <a:xfrm>
            <a:off x="699034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6" name="Image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7" name="Image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8" name="Image"/>
          <p:cNvSpPr>
            <a:spLocks noGrp="1"/>
          </p:cNvSpPr>
          <p:nvPr>
            <p:ph type="pic" sz="quarter" idx="18"/>
          </p:nvPr>
        </p:nvSpPr>
        <p:spPr>
          <a:xfrm>
            <a:off x="463458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9" name="Image"/>
          <p:cNvSpPr>
            <a:spLocks noGrp="1"/>
          </p:cNvSpPr>
          <p:nvPr>
            <p:ph type="pic" sz="quarter" idx="19"/>
          </p:nvPr>
        </p:nvSpPr>
        <p:spPr>
          <a:xfrm>
            <a:off x="699034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9933" y="2151896"/>
            <a:ext cx="1924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Rectangle"/>
          <p:cNvSpPr>
            <a:spLocks noGrp="1"/>
          </p:cNvSpPr>
          <p:nvPr>
            <p:ph type="body" sz="quarter" idx="13"/>
          </p:nvPr>
        </p:nvSpPr>
        <p:spPr>
          <a:xfrm>
            <a:off x="3479308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1" name="Rectangle"/>
          <p:cNvSpPr>
            <a:spLocks noGrp="1"/>
          </p:cNvSpPr>
          <p:nvPr>
            <p:ph type="body" sz="quarter" idx="14"/>
          </p:nvPr>
        </p:nvSpPr>
        <p:spPr>
          <a:xfrm>
            <a:off x="6624973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2" name="Rectangle"/>
          <p:cNvSpPr>
            <a:spLocks noGrp="1"/>
          </p:cNvSpPr>
          <p:nvPr>
            <p:ph type="body" sz="quarter" idx="15"/>
          </p:nvPr>
        </p:nvSpPr>
        <p:spPr>
          <a:xfrm>
            <a:off x="33993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3" name="Rectangle"/>
          <p:cNvSpPr>
            <a:spLocks noGrp="1"/>
          </p:cNvSpPr>
          <p:nvPr>
            <p:ph type="body" sz="quarter" idx="16"/>
          </p:nvPr>
        </p:nvSpPr>
        <p:spPr>
          <a:xfrm>
            <a:off x="3479308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4" name="Rectangle"/>
          <p:cNvSpPr>
            <a:spLocks noGrp="1"/>
          </p:cNvSpPr>
          <p:nvPr>
            <p:ph type="body" sz="quarter" idx="17"/>
          </p:nvPr>
        </p:nvSpPr>
        <p:spPr>
          <a:xfrm>
            <a:off x="662497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sz="quarter" idx="18"/>
          </p:nvPr>
        </p:nvSpPr>
        <p:spPr>
          <a:xfrm>
            <a:off x="33993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6" name="Image"/>
          <p:cNvSpPr>
            <a:spLocks noGrp="1"/>
          </p:cNvSpPr>
          <p:nvPr>
            <p:ph type="pic" sz="quarter" idx="19"/>
          </p:nvPr>
        </p:nvSpPr>
        <p:spPr>
          <a:xfrm>
            <a:off x="347930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sz="quarter" idx="20"/>
          </p:nvPr>
        </p:nvSpPr>
        <p:spPr>
          <a:xfrm>
            <a:off x="6624973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quarter" idx="21"/>
          </p:nvPr>
        </p:nvSpPr>
        <p:spPr>
          <a:xfrm>
            <a:off x="33993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sz="quarter" idx="22"/>
          </p:nvPr>
        </p:nvSpPr>
        <p:spPr>
          <a:xfrm>
            <a:off x="347930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0" name="Image"/>
          <p:cNvSpPr>
            <a:spLocks noGrp="1"/>
          </p:cNvSpPr>
          <p:nvPr>
            <p:ph type="pic" sz="quarter" idx="23"/>
          </p:nvPr>
        </p:nvSpPr>
        <p:spPr>
          <a:xfrm>
            <a:off x="6624973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101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1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ti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2pPr marL="800100" indent="-342900"/>
            <a:lvl3pPr marL="1219200" indent="-304800"/>
            <a:lvl4pPr marL="1714500" indent="-342900">
              <a:buChar char="–"/>
            </a:lvl4pPr>
            <a:lvl5pPr marL="2171700" indent="-342900">
              <a:buChar char="»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Image" descr="Image"/>
          <p:cNvPicPr>
            <a:picLocks noChangeAspect="1"/>
          </p:cNvPicPr>
          <p:nvPr/>
        </p:nvPicPr>
        <p:blipFill>
          <a:blip r:embed="rId17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240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621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002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383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1764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145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2526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2907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3288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2l.ai/" TargetMode="External"/><Relationship Id="rId2" Type="http://schemas.openxmlformats.org/officeDocument/2006/relationships/hyperlink" Target="https://zh.d2l.ai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urses.d2l.ai/berkeley-stat-157/units/lenet.htm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luon-cv.mxnet.io/model_zoo/classification.html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2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tif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Introduction to Deep Learning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452627">
              <a:spcBef>
                <a:spcPts val="900"/>
              </a:spcBef>
              <a:buSzTx/>
              <a:buNone/>
              <a:defRPr sz="3959" b="1">
                <a:solidFill>
                  <a:srgbClr val="4D4D4C"/>
                </a:solidFill>
              </a:defRPr>
            </a:lvl1pPr>
          </a:lstStyle>
          <a:p>
            <a:r>
              <a:rPr lang="ja-JP" altLang="en-US"/>
              <a:t>动手学深度学习</a:t>
            </a:r>
            <a:endParaRPr dirty="0"/>
          </a:p>
        </p:txBody>
      </p:sp>
      <p:sp>
        <p:nvSpPr>
          <p:cNvPr id="149" name="3. Gradient and Auto Differentiation"/>
          <p:cNvSpPr>
            <a:spLocks noGrp="1"/>
          </p:cNvSpPr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b="1">
                <a:solidFill>
                  <a:srgbClr val="4D4D4C"/>
                </a:solidFill>
              </a:defRPr>
            </a:lvl1pPr>
          </a:lstStyle>
          <a:p>
            <a:r>
              <a:rPr lang="en-US" sz="1800" dirty="0"/>
              <a:t>12.LeNet, </a:t>
            </a:r>
            <a:r>
              <a:rPr lang="en-US" sz="1800" dirty="0" err="1"/>
              <a:t>AlexNet</a:t>
            </a:r>
            <a:r>
              <a:rPr lang="en-US" sz="1800" dirty="0"/>
              <a:t>, VGG </a:t>
            </a:r>
            <a:r>
              <a:rPr lang="ja-JP" altLang="en-US" sz="1800"/>
              <a:t>和</a:t>
            </a:r>
            <a:r>
              <a:rPr lang="en-US" sz="1800" dirty="0"/>
              <a:t> </a:t>
            </a:r>
            <a:r>
              <a:rPr lang="en-US" sz="1800" dirty="0" err="1"/>
              <a:t>NiN</a:t>
            </a:r>
            <a:endParaRPr lang="en-US" sz="1800" dirty="0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135B13AD-31D3-1B43-A667-1F668A0C7A3E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87898" y="3430138"/>
            <a:ext cx="7128960" cy="129071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中文教材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2"/>
              </a:rPr>
              <a:t>z</a:t>
            </a:r>
            <a:r>
              <a:rPr lang="en-US" sz="1600" dirty="0">
                <a:hlinkClick r:id="rId2"/>
              </a:rPr>
              <a:t>h</a:t>
            </a:r>
            <a:r>
              <a:rPr lang="en-US" altLang="zh-CN" sz="1600" dirty="0">
                <a:hlinkClick r:id="rId2"/>
              </a:rPr>
              <a:t>.d2l.ai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英文教材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3"/>
              </a:rPr>
              <a:t>www.d2l.ai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教学视频</a:t>
            </a:r>
            <a:r>
              <a:rPr lang="zh-CN" altLang="en-US" sz="1600" dirty="0"/>
              <a:t>：</a:t>
            </a:r>
            <a:r>
              <a:rPr lang="en-US" sz="1600" b="1" dirty="0">
                <a:hlinkClick r:id="rId4"/>
              </a:rPr>
              <a:t>https://courses.d2l.ai/berkeley-stat-157/units/lenet.html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413967998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Function Classes"/>
          <p:cNvSpPr txBox="1">
            <a:spLocks noGrp="1"/>
          </p:cNvSpPr>
          <p:nvPr>
            <p:ph type="title"/>
          </p:nvPr>
        </p:nvSpPr>
        <p:spPr>
          <a:xfrm>
            <a:off x="4399975" y="114935"/>
            <a:ext cx="5013021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机器学习</a:t>
            </a:r>
            <a:endParaRPr dirty="0"/>
          </a:p>
        </p:txBody>
      </p:sp>
      <p:pic>
        <p:nvPicPr>
          <p:cNvPr id="22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8" y="252"/>
            <a:ext cx="4114398" cy="51429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Image" descr="Image"/>
          <p:cNvPicPr>
            <a:picLocks noChangeAspect="1"/>
          </p:cNvPicPr>
          <p:nvPr/>
        </p:nvPicPr>
        <p:blipFill>
          <a:blip r:embed="rId3"/>
          <a:srcRect b="8955"/>
          <a:stretch>
            <a:fillRect/>
          </a:stretch>
        </p:blipFill>
        <p:spPr>
          <a:xfrm>
            <a:off x="4429403" y="691965"/>
            <a:ext cx="4408998" cy="1226083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Extract features…"/>
          <p:cNvSpPr txBox="1">
            <a:spLocks noGrp="1"/>
          </p:cNvSpPr>
          <p:nvPr>
            <p:ph type="body" sz="half" idx="1"/>
          </p:nvPr>
        </p:nvSpPr>
        <p:spPr>
          <a:xfrm>
            <a:off x="4457965" y="2324466"/>
            <a:ext cx="4207509" cy="269321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提取特征</a:t>
            </a:r>
          </a:p>
          <a:p>
            <a:r>
              <a:rPr lang="ja-JP" altLang="en-US"/>
              <a:t>选择内核以获得相似性</a:t>
            </a:r>
          </a:p>
          <a:p>
            <a:r>
              <a:rPr lang="ja-JP" altLang="en-US"/>
              <a:t>凸优化问题</a:t>
            </a:r>
          </a:p>
          <a:p>
            <a:r>
              <a:rPr lang="zh-CN" altLang="en-US" dirty="0"/>
              <a:t>许多完美的定理 </a:t>
            </a:r>
            <a:r>
              <a:rPr lang="en-US" altLang="ja-JP" dirty="0"/>
              <a:t>......</a:t>
            </a:r>
            <a:endParaRPr dirty="0"/>
          </a:p>
          <a:p>
            <a:pPr>
              <a:defRPr b="1"/>
            </a:pPr>
            <a:endParaRPr b="0" dirty="0"/>
          </a:p>
        </p:txBody>
      </p:sp>
      <p:sp>
        <p:nvSpPr>
          <p:cNvPr id="230" name="2001"/>
          <p:cNvSpPr txBox="1"/>
          <p:nvPr/>
        </p:nvSpPr>
        <p:spPr>
          <a:xfrm>
            <a:off x="1665620" y="169272"/>
            <a:ext cx="782202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</a:defRPr>
            </a:lvl1pPr>
          </a:lstStyle>
          <a:p>
            <a:r>
              <a:t>2001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eometry"/>
          <p:cNvSpPr txBox="1">
            <a:spLocks noGrp="1"/>
          </p:cNvSpPr>
          <p:nvPr>
            <p:ph type="title"/>
          </p:nvPr>
        </p:nvSpPr>
        <p:spPr>
          <a:xfrm>
            <a:off x="3969163" y="114935"/>
            <a:ext cx="4557903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几何学</a:t>
            </a:r>
            <a:endParaRPr dirty="0"/>
          </a:p>
        </p:txBody>
      </p:sp>
      <p:pic>
        <p:nvPicPr>
          <p:cNvPr id="233" name="Image" descr="Image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15161" y="0"/>
            <a:ext cx="3706880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Extract features…"/>
          <p:cNvSpPr txBox="1">
            <a:spLocks noGrp="1"/>
          </p:cNvSpPr>
          <p:nvPr>
            <p:ph type="body" sz="half" idx="1"/>
          </p:nvPr>
        </p:nvSpPr>
        <p:spPr>
          <a:xfrm>
            <a:off x="4003540" y="1025361"/>
            <a:ext cx="4557902" cy="3651289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提取特征</a:t>
            </a:r>
          </a:p>
          <a:p>
            <a:r>
              <a:rPr lang="ja-JP" altLang="en-US"/>
              <a:t>不同角度描述几何（例如多个相机）</a:t>
            </a:r>
          </a:p>
          <a:p>
            <a:r>
              <a:rPr lang="ja-JP" altLang="en-US"/>
              <a:t>（非）凸优化问题</a:t>
            </a:r>
          </a:p>
          <a:p>
            <a:r>
              <a:rPr lang="zh-CN" altLang="en-US" dirty="0"/>
              <a:t>许多完美的定理</a:t>
            </a:r>
            <a:r>
              <a:rPr lang="en-US" altLang="ja-JP" dirty="0"/>
              <a:t>......</a:t>
            </a:r>
          </a:p>
          <a:p>
            <a:r>
              <a:rPr lang="ja-JP" altLang="en-US"/>
              <a:t>当假设得到满足时，在理论上非常有效</a:t>
            </a:r>
            <a:endParaRPr b="0" dirty="0"/>
          </a:p>
        </p:txBody>
      </p:sp>
      <p:sp>
        <p:nvSpPr>
          <p:cNvPr id="235" name="2000"/>
          <p:cNvSpPr txBox="1"/>
          <p:nvPr/>
        </p:nvSpPr>
        <p:spPr>
          <a:xfrm>
            <a:off x="1413013" y="4606737"/>
            <a:ext cx="782202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</a:defRPr>
            </a:lvl1pPr>
          </a:lstStyle>
          <a:p>
            <a:r>
              <a:t>2000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" y="891714"/>
            <a:ext cx="5669731" cy="4258597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Feature Engine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特征工程</a:t>
            </a:r>
            <a:r>
              <a:rPr lang="ja-JP" altLang="en-US" b="0"/>
              <a:t> </a:t>
            </a:r>
            <a:endParaRPr dirty="0"/>
          </a:p>
        </p:txBody>
      </p:sp>
      <p:sp>
        <p:nvSpPr>
          <p:cNvPr id="239" name="Feature engineering is crucial…"/>
          <p:cNvSpPr txBox="1">
            <a:spLocks noGrp="1"/>
          </p:cNvSpPr>
          <p:nvPr>
            <p:ph type="body" sz="half" idx="1"/>
          </p:nvPr>
        </p:nvSpPr>
        <p:spPr>
          <a:xfrm>
            <a:off x="5833131" y="824764"/>
            <a:ext cx="3119318" cy="401991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特征工程很重要</a:t>
            </a:r>
            <a:endParaRPr dirty="0"/>
          </a:p>
          <a:p>
            <a:r>
              <a:rPr lang="ja-JP" altLang="en-US"/>
              <a:t>特征描述，例如 </a:t>
            </a:r>
            <a:r>
              <a:rPr lang="en-US" dirty="0"/>
              <a:t>SIFT（</a:t>
            </a:r>
            <a:r>
              <a:rPr lang="ja-JP" altLang="en-US"/>
              <a:t>尺度不变特征变换），</a:t>
            </a:r>
            <a:r>
              <a:rPr lang="en-US" dirty="0"/>
              <a:t>SURF</a:t>
            </a:r>
            <a:r>
              <a:rPr lang="zh-CN" altLang="en-US" dirty="0"/>
              <a:t>（</a:t>
            </a:r>
            <a:r>
              <a:rPr lang="ja-JP" altLang="en-US"/>
              <a:t> 更高效的完成特征的提取和描述 </a:t>
            </a:r>
            <a:r>
              <a:rPr lang="zh-CN" altLang="en-US" dirty="0"/>
              <a:t>）</a:t>
            </a:r>
            <a:endParaRPr lang="en-US" dirty="0"/>
          </a:p>
          <a:p>
            <a:r>
              <a:rPr lang="ja-JP" altLang="en-US"/>
              <a:t>视觉词袋（聚类）</a:t>
            </a:r>
          </a:p>
          <a:p>
            <a:r>
              <a:rPr lang="ja-JP" altLang="en-US"/>
              <a:t>应用</a:t>
            </a:r>
            <a:r>
              <a:rPr lang="en-US" dirty="0"/>
              <a:t>SVM ......</a:t>
            </a:r>
          </a:p>
        </p:txBody>
      </p:sp>
      <p:sp>
        <p:nvSpPr>
          <p:cNvPr id="240" name="(opencv)"/>
          <p:cNvSpPr txBox="1"/>
          <p:nvPr/>
        </p:nvSpPr>
        <p:spPr>
          <a:xfrm>
            <a:off x="2339576" y="4649940"/>
            <a:ext cx="993538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(opencv)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Hardware"/>
          <p:cNvSpPr txBox="1">
            <a:spLocks noGrp="1"/>
          </p:cNvSpPr>
          <p:nvPr>
            <p:ph type="title"/>
          </p:nvPr>
        </p:nvSpPr>
        <p:spPr>
          <a:xfrm>
            <a:off x="336788" y="114935"/>
            <a:ext cx="8205305" cy="71272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ja-JP" altLang="en-US"/>
              <a:t>硬件</a:t>
            </a:r>
            <a:endParaRPr dirty="0"/>
          </a:p>
        </p:txBody>
      </p:sp>
      <p:graphicFrame>
        <p:nvGraphicFramePr>
          <p:cNvPr id="243" name="Table"/>
          <p:cNvGraphicFramePr/>
          <p:nvPr/>
        </p:nvGraphicFramePr>
        <p:xfrm>
          <a:off x="393699" y="761999"/>
          <a:ext cx="7503958" cy="39683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10719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19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19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19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19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719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992075">
                <a:tc>
                  <a:txBody>
                    <a:bodyPr/>
                    <a:lstStyle/>
                    <a:p>
                      <a:pPr algn="l" defTabSz="914400">
                        <a:tabLst>
                          <a:tab pos="469900" algn="l"/>
                        </a:tabLst>
                        <a:defRPr sz="1400" b="0">
                          <a:latin typeface="Futura"/>
                          <a:ea typeface="Futura"/>
                          <a:cs typeface="Futura"/>
                          <a:sym typeface="Futur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1970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9900">
                        <a:alpha val="8039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1980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1990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9900">
                        <a:alpha val="8039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2010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9900">
                        <a:alpha val="8039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2020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2075"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Data
(samples)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9900">
                        <a:alpha val="8039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10</a:t>
                      </a:r>
                      <a:r>
                        <a:rPr baseline="31999"/>
                        <a:t>2</a:t>
                      </a:r>
                    </a:p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(e.g. iris)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10</a:t>
                      </a:r>
                      <a:r>
                        <a:rPr baseline="31999"/>
                        <a:t>3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10</a:t>
                      </a:r>
                      <a:r>
                        <a:rPr sz="1400" baseline="31999"/>
                        <a:t>4</a:t>
                      </a:r>
                    </a:p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rPr sz="1400"/>
                        <a:t>OCR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10</a:t>
                      </a:r>
                      <a:r>
                        <a:rPr sz="1400" baseline="31999"/>
                        <a:t>7-8</a:t>
                      </a:r>
                    </a:p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rPr sz="1400"/>
                        <a:t>web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10</a:t>
                      </a:r>
                      <a:r>
                        <a:rPr baseline="31999"/>
                        <a:t>10</a:t>
                      </a:r>
                    </a:p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advertising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10</a:t>
                      </a:r>
                      <a:r>
                        <a:rPr baseline="31999"/>
                        <a:t>12</a:t>
                      </a:r>
                    </a:p>
                    <a:p>
                      <a:pPr algn="ctr" defTabSz="914400">
                        <a:tabLst>
                          <a:tab pos="469900" algn="l"/>
                        </a:tabLst>
                        <a:defRPr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social nets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2075"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RAM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1kB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100kB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10MB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100MB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1GB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100GB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2075"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CPU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9900">
                        <a:alpha val="8039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100kF
(8080)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1MF
(80186)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10MF
(80486)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1GF
(Intel Core)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100GF NVIDIA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4699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200" b="1">
                          <a:solidFill>
                            <a:srgbClr val="FE9A01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&gt;1PF (8xP3 Volta)</a:t>
                      </a:r>
                    </a:p>
                  </a:txBody>
                  <a:tcPr marL="50800" marR="50800" marT="50800" marB="50800" anchor="ctr" horzOverflow="overflow">
                    <a:lnL w="3175">
                      <a:miter lim="400000"/>
                    </a:lnL>
                    <a:lnR w="3175">
                      <a:miter lim="400000"/>
                    </a:lnR>
                    <a:lnT w="3175">
                      <a:miter lim="400000"/>
                    </a:lnT>
                    <a:lnB w="3175">
                      <a:miter lim="400000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4" name="deep…"/>
          <p:cNvSpPr/>
          <p:nvPr/>
        </p:nvSpPr>
        <p:spPr>
          <a:xfrm>
            <a:off x="3459328" y="2249595"/>
            <a:ext cx="1363183" cy="805789"/>
          </a:xfrm>
          <a:prstGeom prst="roundRect">
            <a:avLst>
              <a:gd name="adj" fmla="val 12467"/>
            </a:avLst>
          </a:prstGeom>
          <a:solidFill>
            <a:schemeClr val="accent2">
              <a:alpha val="79981"/>
            </a:schemeClr>
          </a:solidFill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r>
              <a:rPr lang="ja-JP" altLang="en-US"/>
              <a:t>深度网络</a:t>
            </a:r>
          </a:p>
        </p:txBody>
      </p:sp>
      <p:sp>
        <p:nvSpPr>
          <p:cNvPr id="245" name="kernel methods"/>
          <p:cNvSpPr/>
          <p:nvPr/>
        </p:nvSpPr>
        <p:spPr>
          <a:xfrm>
            <a:off x="4597582" y="3297153"/>
            <a:ext cx="1956701" cy="712722"/>
          </a:xfrm>
          <a:prstGeom prst="roundRect">
            <a:avLst>
              <a:gd name="adj" fmla="val 14095"/>
            </a:avLst>
          </a:prstGeom>
          <a:solidFill>
            <a:srgbClr val="70BF41">
              <a:alpha val="82000"/>
            </a:srgbClr>
          </a:solidFill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lang="ja-JP" altLang="en-US"/>
              <a:t>核方法</a:t>
            </a:r>
            <a:endParaRPr dirty="0"/>
          </a:p>
        </p:txBody>
      </p:sp>
      <p:sp>
        <p:nvSpPr>
          <p:cNvPr id="246" name="deep…"/>
          <p:cNvSpPr/>
          <p:nvPr/>
        </p:nvSpPr>
        <p:spPr>
          <a:xfrm>
            <a:off x="6240628" y="2249595"/>
            <a:ext cx="1363183" cy="805789"/>
          </a:xfrm>
          <a:prstGeom prst="roundRect">
            <a:avLst>
              <a:gd name="adj" fmla="val 12467"/>
            </a:avLst>
          </a:prstGeom>
          <a:solidFill>
            <a:schemeClr val="accent2">
              <a:alpha val="79981"/>
            </a:schemeClr>
          </a:solidFill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r>
              <a:rPr lang="ja-JP" altLang="en-US"/>
              <a:t>深度网络</a:t>
            </a:r>
            <a:endParaRPr lang="ja-JP" altLang="en-US" dirty="0"/>
          </a:p>
        </p:txBody>
      </p:sp>
      <p:grpSp>
        <p:nvGrpSpPr>
          <p:cNvPr id="252" name="Group"/>
          <p:cNvGrpSpPr/>
          <p:nvPr/>
        </p:nvGrpSpPr>
        <p:grpSpPr>
          <a:xfrm>
            <a:off x="2290755" y="4435350"/>
            <a:ext cx="5083357" cy="350663"/>
            <a:chOff x="0" y="0"/>
            <a:chExt cx="5083356" cy="350661"/>
          </a:xfrm>
        </p:grpSpPr>
        <p:sp>
          <p:nvSpPr>
            <p:cNvPr id="247" name="10x"/>
            <p:cNvSpPr txBox="1"/>
            <p:nvPr/>
          </p:nvSpPr>
          <p:spPr>
            <a:xfrm>
              <a:off x="0" y="0"/>
              <a:ext cx="472713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10x</a:t>
              </a:r>
            </a:p>
          </p:txBody>
        </p:sp>
        <p:sp>
          <p:nvSpPr>
            <p:cNvPr id="248" name="10x"/>
            <p:cNvSpPr txBox="1"/>
            <p:nvPr/>
          </p:nvSpPr>
          <p:spPr>
            <a:xfrm>
              <a:off x="1070008" y="0"/>
              <a:ext cx="472713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10x</a:t>
              </a:r>
            </a:p>
          </p:txBody>
        </p:sp>
        <p:sp>
          <p:nvSpPr>
            <p:cNvPr id="249" name="100x"/>
            <p:cNvSpPr txBox="1"/>
            <p:nvPr/>
          </p:nvSpPr>
          <p:spPr>
            <a:xfrm>
              <a:off x="2127316" y="0"/>
              <a:ext cx="599850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100x</a:t>
              </a:r>
            </a:p>
          </p:txBody>
        </p:sp>
        <p:sp>
          <p:nvSpPr>
            <p:cNvPr id="250" name="100x"/>
            <p:cNvSpPr txBox="1"/>
            <p:nvPr/>
          </p:nvSpPr>
          <p:spPr>
            <a:xfrm>
              <a:off x="3171850" y="0"/>
              <a:ext cx="599851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100x</a:t>
              </a:r>
            </a:p>
          </p:txBody>
        </p:sp>
        <p:sp>
          <p:nvSpPr>
            <p:cNvPr id="251" name="10,000x"/>
            <p:cNvSpPr txBox="1"/>
            <p:nvPr/>
          </p:nvSpPr>
          <p:spPr>
            <a:xfrm>
              <a:off x="4152885" y="0"/>
              <a:ext cx="930472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>
                  <a:solidFill>
                    <a:srgbClr val="FE9A01"/>
                  </a:solidFill>
                </a:defRPr>
              </a:lvl1pPr>
            </a:lstStyle>
            <a:p>
              <a:r>
                <a:t>10,000x</a:t>
              </a:r>
            </a:p>
          </p:txBody>
        </p:sp>
      </p:grpSp>
      <p:grpSp>
        <p:nvGrpSpPr>
          <p:cNvPr id="258" name="Group"/>
          <p:cNvGrpSpPr/>
          <p:nvPr/>
        </p:nvGrpSpPr>
        <p:grpSpPr>
          <a:xfrm>
            <a:off x="2296994" y="1765484"/>
            <a:ext cx="4956221" cy="350663"/>
            <a:chOff x="0" y="0"/>
            <a:chExt cx="4956219" cy="350661"/>
          </a:xfrm>
        </p:grpSpPr>
        <p:sp>
          <p:nvSpPr>
            <p:cNvPr id="253" name="10x"/>
            <p:cNvSpPr txBox="1"/>
            <p:nvPr/>
          </p:nvSpPr>
          <p:spPr>
            <a:xfrm>
              <a:off x="0" y="0"/>
              <a:ext cx="472713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10x</a:t>
              </a:r>
            </a:p>
          </p:txBody>
        </p:sp>
        <p:sp>
          <p:nvSpPr>
            <p:cNvPr id="254" name="10x"/>
            <p:cNvSpPr txBox="1"/>
            <p:nvPr/>
          </p:nvSpPr>
          <p:spPr>
            <a:xfrm>
              <a:off x="1070008" y="0"/>
              <a:ext cx="472713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10x</a:t>
              </a:r>
            </a:p>
          </p:txBody>
        </p:sp>
        <p:sp>
          <p:nvSpPr>
            <p:cNvPr id="255" name="100x"/>
            <p:cNvSpPr txBox="1"/>
            <p:nvPr/>
          </p:nvSpPr>
          <p:spPr>
            <a:xfrm>
              <a:off x="2127316" y="0"/>
              <a:ext cx="599850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100x</a:t>
              </a:r>
            </a:p>
          </p:txBody>
        </p:sp>
        <p:sp>
          <p:nvSpPr>
            <p:cNvPr id="256" name="100x"/>
            <p:cNvSpPr txBox="1"/>
            <p:nvPr/>
          </p:nvSpPr>
          <p:spPr>
            <a:xfrm>
              <a:off x="3171850" y="0"/>
              <a:ext cx="599851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100x</a:t>
              </a:r>
            </a:p>
          </p:txBody>
        </p:sp>
        <p:sp>
          <p:nvSpPr>
            <p:cNvPr id="257" name="1,000x"/>
            <p:cNvSpPr txBox="1"/>
            <p:nvPr/>
          </p:nvSpPr>
          <p:spPr>
            <a:xfrm>
              <a:off x="4152885" y="0"/>
              <a:ext cx="803335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>
                  <a:solidFill>
                    <a:srgbClr val="FE9A01"/>
                  </a:solidFill>
                </a:defRPr>
              </a:lvl1pPr>
            </a:lstStyle>
            <a:p>
              <a:r>
                <a:t>1,000x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" grpId="3" animBg="1" advAuto="0"/>
      <p:bldP spid="245" grpId="4" animBg="1" advAuto="0"/>
      <p:bldP spid="246" grpId="5" animBg="1" advAuto="0"/>
      <p:bldP spid="252" grpId="2" animBg="1" advAuto="0"/>
      <p:bldP spid="258" grpId="1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ImageNet (2010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ImageNet</a:t>
            </a:r>
            <a:r>
              <a:rPr lang="zh-CN" altLang="en-US" dirty="0"/>
              <a:t> </a:t>
            </a:r>
            <a:r>
              <a:rPr lang="ja-JP" altLang="en-US"/>
              <a:t>数据集</a:t>
            </a:r>
            <a:r>
              <a:rPr dirty="0"/>
              <a:t> (2010)</a:t>
            </a:r>
          </a:p>
        </p:txBody>
      </p:sp>
      <p:pic>
        <p:nvPicPr>
          <p:cNvPr id="2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732" y="742137"/>
            <a:ext cx="2972664" cy="15053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Image" descr="Image"/>
          <p:cNvPicPr>
            <a:picLocks noChangeAspect="1"/>
          </p:cNvPicPr>
          <p:nvPr/>
        </p:nvPicPr>
        <p:blipFill>
          <a:blip r:embed="rId3"/>
          <a:srcRect b="29210"/>
          <a:stretch>
            <a:fillRect/>
          </a:stretch>
        </p:blipFill>
        <p:spPr>
          <a:xfrm>
            <a:off x="5612713" y="727460"/>
            <a:ext cx="2993564" cy="1534877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63" name="Table"/>
          <p:cNvGraphicFramePr/>
          <p:nvPr>
            <p:extLst>
              <p:ext uri="{D42A27DB-BD31-4B8C-83A1-F6EECF244321}">
                <p14:modId xmlns:p14="http://schemas.microsoft.com/office/powerpoint/2010/main" val="4243742616"/>
              </p:ext>
            </p:extLst>
          </p:nvPr>
        </p:nvGraphicFramePr>
        <p:xfrm>
          <a:off x="388678" y="2427818"/>
          <a:ext cx="8366642" cy="2015793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960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22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35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2048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>
                          <a:solidFill>
                            <a:srgbClr val="474746"/>
                          </a:solidFill>
                        </a:rPr>
                        <a:t>图像</a:t>
                      </a:r>
                      <a:endParaRPr sz="2400" b="1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>
                          <a:solidFill>
                            <a:srgbClr val="474746"/>
                          </a:solidFill>
                        </a:rPr>
                        <a:t>自然物体的彩色图像</a:t>
                      </a:r>
                      <a:endParaRPr sz="2400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>
                          <a:solidFill>
                            <a:srgbClr val="474746"/>
                          </a:solidFill>
                        </a:rPr>
                        <a:t>手写数字的灰色图像</a:t>
                      </a:r>
                      <a:endParaRPr sz="2400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263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>
                          <a:solidFill>
                            <a:srgbClr val="474746"/>
                          </a:solidFill>
                        </a:rPr>
                        <a:t>尺寸</a:t>
                      </a:r>
                      <a:endParaRPr sz="2400" b="1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474746"/>
                          </a:solidFill>
                        </a:rPr>
                        <a:t>469 x 387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474746"/>
                          </a:solidFill>
                        </a:rPr>
                        <a:t>28 x 28 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4278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 dirty="0">
                          <a:solidFill>
                            <a:srgbClr val="474746"/>
                          </a:solidFill>
                        </a:rPr>
                        <a:t># </a:t>
                      </a:r>
                      <a:r>
                        <a:rPr lang="zh-CN" altLang="en-US" sz="2400" b="1" dirty="0">
                          <a:solidFill>
                            <a:srgbClr val="474746"/>
                          </a:solidFill>
                        </a:rPr>
                        <a:t>样本数</a:t>
                      </a:r>
                      <a:endParaRPr sz="2400" b="1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400" dirty="0">
                          <a:solidFill>
                            <a:srgbClr val="474746"/>
                          </a:solidFill>
                        </a:rPr>
                        <a:t>1200</a:t>
                      </a:r>
                      <a:r>
                        <a:rPr lang="zh-CN" altLang="en-US" sz="2400" dirty="0">
                          <a:solidFill>
                            <a:srgbClr val="474746"/>
                          </a:solidFill>
                        </a:rPr>
                        <a:t>万</a:t>
                      </a:r>
                      <a:endParaRPr lang="en-US" sz="2400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474746"/>
                          </a:solidFill>
                        </a:rPr>
                        <a:t>6</a:t>
                      </a:r>
                      <a:r>
                        <a:rPr lang="zh-CN" altLang="en-US" sz="2400" dirty="0">
                          <a:solidFill>
                            <a:srgbClr val="474746"/>
                          </a:solidFill>
                        </a:rPr>
                        <a:t>万</a:t>
                      </a:r>
                      <a:endParaRPr sz="2400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7204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 dirty="0">
                          <a:solidFill>
                            <a:srgbClr val="474746"/>
                          </a:solidFill>
                        </a:rPr>
                        <a:t># </a:t>
                      </a:r>
                      <a:r>
                        <a:rPr lang="ja-JP" altLang="en-US" sz="2400" b="1">
                          <a:solidFill>
                            <a:srgbClr val="474746"/>
                          </a:solidFill>
                        </a:rPr>
                        <a:t>类</a:t>
                      </a:r>
                      <a:r>
                        <a:rPr lang="zh-CN" altLang="en-US" sz="2400" b="1" dirty="0">
                          <a:solidFill>
                            <a:srgbClr val="474746"/>
                          </a:solidFill>
                        </a:rPr>
                        <a:t>别数</a:t>
                      </a:r>
                      <a:endParaRPr sz="2400" b="1" dirty="0">
                        <a:solidFill>
                          <a:srgbClr val="474746"/>
                        </a:solidFill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474746"/>
                          </a:solidFill>
                        </a:rPr>
                        <a:t>1,000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474746"/>
                          </a:solidFill>
                        </a:rPr>
                        <a:t>10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AlexN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AlexNet</a:t>
            </a:r>
          </a:p>
        </p:txBody>
      </p:sp>
      <p:sp>
        <p:nvSpPr>
          <p:cNvPr id="266" name="AlexNet won ImageNet competition in 2012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3525931" cy="38139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6193" indent="-226193" defTabSz="429768">
              <a:defRPr sz="2256"/>
            </a:pPr>
            <a:r>
              <a:rPr lang="en-US" dirty="0" err="1"/>
              <a:t>AlexNet</a:t>
            </a:r>
            <a:r>
              <a:rPr lang="zh-CN" altLang="en-US" dirty="0"/>
              <a:t> </a:t>
            </a:r>
            <a:r>
              <a:rPr lang="ja-JP" altLang="en-US"/>
              <a:t>在</a:t>
            </a:r>
            <a:r>
              <a:rPr lang="zh-CN" altLang="en-US" dirty="0"/>
              <a:t> </a:t>
            </a:r>
            <a:r>
              <a:rPr lang="en-US" altLang="ja-JP" dirty="0"/>
              <a:t>2012</a:t>
            </a:r>
            <a:r>
              <a:rPr lang="zh-CN" altLang="en-US" dirty="0"/>
              <a:t> </a:t>
            </a:r>
            <a:r>
              <a:rPr lang="ja-JP" altLang="en-US"/>
              <a:t>年赢得了</a:t>
            </a:r>
            <a:r>
              <a:rPr lang="en-US" dirty="0"/>
              <a:t>ImageNet</a:t>
            </a:r>
            <a:r>
              <a:rPr lang="zh-CN" altLang="en-US" dirty="0"/>
              <a:t> </a:t>
            </a:r>
            <a:r>
              <a:rPr lang="ja-JP" altLang="en-US"/>
              <a:t>竞赛</a:t>
            </a:r>
          </a:p>
          <a:p>
            <a:pPr marL="226193" indent="-226193" defTabSz="429768">
              <a:defRPr sz="2256"/>
            </a:pPr>
            <a:r>
              <a:rPr lang="ja-JP" altLang="en-US"/>
              <a:t>更深更大的</a:t>
            </a:r>
            <a:r>
              <a:rPr lang="zh-CN" altLang="en-US" dirty="0"/>
              <a:t> </a:t>
            </a:r>
            <a:r>
              <a:rPr lang="en-US" dirty="0" err="1"/>
              <a:t>LeNet</a:t>
            </a:r>
            <a:endParaRPr lang="en-US" dirty="0"/>
          </a:p>
          <a:p>
            <a:pPr marL="226193" indent="-226193" defTabSz="429768">
              <a:defRPr sz="2256"/>
            </a:pPr>
            <a:r>
              <a:rPr lang="ja-JP" altLang="en-US"/>
              <a:t>主要修改</a:t>
            </a:r>
          </a:p>
          <a:p>
            <a:pPr marL="785662" lvl="1" indent="-226193" defTabSz="429768">
              <a:defRPr sz="2256"/>
            </a:pPr>
            <a:r>
              <a:rPr lang="ja-JP" altLang="en-US" sz="2256"/>
              <a:t>丢弃法</a:t>
            </a:r>
            <a:r>
              <a:rPr lang="ja-JP" altLang="en-US"/>
              <a:t>（</a:t>
            </a:r>
            <a:r>
              <a:rPr lang="zh-CN" altLang="en-US" sz="2256" dirty="0"/>
              <a:t>正则化</a:t>
            </a:r>
            <a:r>
              <a:rPr lang="ja-JP" altLang="en-US"/>
              <a:t>）</a:t>
            </a:r>
          </a:p>
          <a:p>
            <a:pPr marL="785662" lvl="1" indent="-226193" defTabSz="429768">
              <a:defRPr sz="2256"/>
            </a:pPr>
            <a:r>
              <a:rPr lang="en-US" dirty="0" err="1"/>
              <a:t>ReLu</a:t>
            </a:r>
            <a:r>
              <a:rPr lang="zh-CN" altLang="en-US" dirty="0"/>
              <a:t> </a:t>
            </a:r>
            <a:r>
              <a:rPr lang="ja-JP" altLang="en-US"/>
              <a:t>激活函数</a:t>
            </a:r>
            <a:r>
              <a:rPr lang="en-US" dirty="0"/>
              <a:t>（</a:t>
            </a:r>
            <a:r>
              <a:rPr lang="ja-JP" altLang="en-US"/>
              <a:t>训练）</a:t>
            </a:r>
          </a:p>
          <a:p>
            <a:pPr marL="785662" lvl="1" indent="-226193" defTabSz="429768">
              <a:defRPr sz="2256"/>
            </a:pPr>
            <a:r>
              <a:rPr lang="ja-JP" altLang="en-US"/>
              <a:t>最大</a:t>
            </a:r>
            <a:r>
              <a:rPr lang="zh-CN" altLang="en-US" sz="2256" dirty="0"/>
              <a:t>池化</a:t>
            </a:r>
            <a:r>
              <a:rPr lang="ja-JP" altLang="en-US"/>
              <a:t>法</a:t>
            </a:r>
            <a:endParaRPr lang="en-US" dirty="0"/>
          </a:p>
          <a:p>
            <a:pPr marL="226193" indent="-226193" defTabSz="429768">
              <a:defRPr sz="2256"/>
            </a:pPr>
            <a:r>
              <a:rPr lang="ja-JP" altLang="en-US"/>
              <a:t>计算机视觉的范式转变</a:t>
            </a:r>
            <a:endParaRPr lang="en-US" altLang="ja-JP" dirty="0"/>
          </a:p>
        </p:txBody>
      </p:sp>
      <p:pic>
        <p:nvPicPr>
          <p:cNvPr id="2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172" y="3356619"/>
            <a:ext cx="1521008" cy="1519741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Manually engineered features"/>
          <p:cNvSpPr/>
          <p:nvPr/>
        </p:nvSpPr>
        <p:spPr>
          <a:xfrm>
            <a:off x="4296419" y="1810780"/>
            <a:ext cx="1834515" cy="105377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人工手动</a:t>
            </a:r>
            <a:endParaRPr lang="en-US" altLang="ja-JP" dirty="0"/>
          </a:p>
          <a:p>
            <a:r>
              <a:rPr lang="ja-JP" altLang="en-US"/>
              <a:t>设计特征</a:t>
            </a:r>
            <a:endParaRPr dirty="0"/>
          </a:p>
        </p:txBody>
      </p:sp>
      <p:sp>
        <p:nvSpPr>
          <p:cNvPr id="269" name="SVM"/>
          <p:cNvSpPr/>
          <p:nvPr/>
        </p:nvSpPr>
        <p:spPr>
          <a:xfrm>
            <a:off x="4296419" y="460378"/>
            <a:ext cx="1834515" cy="85833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SVM</a:t>
            </a:r>
          </a:p>
        </p:txBody>
      </p:sp>
      <p:sp>
        <p:nvSpPr>
          <p:cNvPr id="277" name="Connection Line"/>
          <p:cNvSpPr/>
          <p:nvPr/>
        </p:nvSpPr>
        <p:spPr>
          <a:xfrm>
            <a:off x="5213896" y="2864552"/>
            <a:ext cx="206" cy="4920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38100">
            <a:solidFill>
              <a:schemeClr val="accent1"/>
            </a:solidFill>
            <a:tailEnd type="triangle"/>
          </a:ln>
        </p:spPr>
        <p:txBody>
          <a:bodyPr/>
          <a:lstStyle/>
          <a:p>
            <a:endParaRPr/>
          </a:p>
        </p:txBody>
      </p:sp>
      <p:cxnSp>
        <p:nvCxnSpPr>
          <p:cNvPr id="271" name="Connection Line"/>
          <p:cNvCxnSpPr>
            <a:cxnSpLocks/>
            <a:stCxn id="268" idx="0"/>
            <a:endCxn id="269" idx="2"/>
          </p:cNvCxnSpPr>
          <p:nvPr/>
        </p:nvCxnSpPr>
        <p:spPr>
          <a:xfrm flipV="1">
            <a:off x="5213677" y="1318714"/>
            <a:ext cx="0" cy="49206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</p:cxnSp>
      <p:pic>
        <p:nvPicPr>
          <p:cNvPr id="2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829" y="3356619"/>
            <a:ext cx="1521008" cy="1519741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Features learned by a CNN"/>
          <p:cNvSpPr/>
          <p:nvPr/>
        </p:nvSpPr>
        <p:spPr>
          <a:xfrm>
            <a:off x="6404076" y="1810780"/>
            <a:ext cx="1834515" cy="105377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卷积自动</a:t>
            </a:r>
            <a:endParaRPr lang="en-US" altLang="ja-JP" dirty="0"/>
          </a:p>
          <a:p>
            <a:r>
              <a:rPr lang="ja-JP" altLang="en-US"/>
              <a:t>学习特征</a:t>
            </a:r>
            <a:endParaRPr dirty="0"/>
          </a:p>
        </p:txBody>
      </p:sp>
      <p:sp>
        <p:nvSpPr>
          <p:cNvPr id="274" name="Softmax regression"/>
          <p:cNvSpPr/>
          <p:nvPr/>
        </p:nvSpPr>
        <p:spPr>
          <a:xfrm>
            <a:off x="6404076" y="460378"/>
            <a:ext cx="1834515" cy="85833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err="1"/>
              <a:t>Softmax</a:t>
            </a:r>
            <a:r>
              <a:rPr lang="ja-JP" altLang="en-US"/>
              <a:t>回归</a:t>
            </a:r>
            <a:endParaRPr dirty="0"/>
          </a:p>
        </p:txBody>
      </p:sp>
      <p:sp>
        <p:nvSpPr>
          <p:cNvPr id="278" name="Connection Line"/>
          <p:cNvSpPr/>
          <p:nvPr/>
        </p:nvSpPr>
        <p:spPr>
          <a:xfrm>
            <a:off x="7321553" y="2864552"/>
            <a:ext cx="206" cy="4920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38100">
            <a:solidFill>
              <a:schemeClr val="accent1"/>
            </a:solidFill>
            <a:tailEnd type="triangle"/>
          </a:ln>
        </p:spPr>
        <p:txBody>
          <a:bodyPr/>
          <a:lstStyle/>
          <a:p>
            <a:endParaRPr/>
          </a:p>
        </p:txBody>
      </p:sp>
      <p:cxnSp>
        <p:nvCxnSpPr>
          <p:cNvPr id="276" name="Connection Line"/>
          <p:cNvCxnSpPr>
            <a:cxnSpLocks/>
            <a:stCxn id="273" idx="0"/>
          </p:cNvCxnSpPr>
          <p:nvPr/>
        </p:nvCxnSpPr>
        <p:spPr>
          <a:xfrm flipV="1">
            <a:off x="7321334" y="1318714"/>
            <a:ext cx="219" cy="49206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</p:cxn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AlexNet Archite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AlexNet</a:t>
            </a:r>
            <a:r>
              <a:rPr dirty="0"/>
              <a:t> </a:t>
            </a:r>
            <a:r>
              <a:rPr lang="ja-JP" altLang="en-US"/>
              <a:t>架构</a:t>
            </a:r>
            <a:r>
              <a:rPr dirty="0"/>
              <a:t> </a:t>
            </a:r>
          </a:p>
        </p:txBody>
      </p:sp>
      <p:pic>
        <p:nvPicPr>
          <p:cNvPr id="281" name="Image" descr="Image"/>
          <p:cNvPicPr>
            <a:picLocks noChangeAspect="1"/>
          </p:cNvPicPr>
          <p:nvPr/>
        </p:nvPicPr>
        <p:blipFill>
          <a:blip r:embed="rId2"/>
          <a:srcRect l="47736"/>
          <a:stretch>
            <a:fillRect/>
          </a:stretch>
        </p:blipFill>
        <p:spPr>
          <a:xfrm>
            <a:off x="3727647" y="1761917"/>
            <a:ext cx="2702930" cy="1972612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LeNet"/>
          <p:cNvSpPr txBox="1"/>
          <p:nvPr/>
        </p:nvSpPr>
        <p:spPr>
          <a:xfrm>
            <a:off x="7307823" y="1259550"/>
            <a:ext cx="917487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LeNet</a:t>
            </a:r>
          </a:p>
        </p:txBody>
      </p:sp>
      <p:sp>
        <p:nvSpPr>
          <p:cNvPr id="283" name="AlexNet"/>
          <p:cNvSpPr txBox="1"/>
          <p:nvPr/>
        </p:nvSpPr>
        <p:spPr>
          <a:xfrm>
            <a:off x="4493512" y="1259550"/>
            <a:ext cx="1171388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AlexNet</a:t>
            </a:r>
          </a:p>
        </p:txBody>
      </p:sp>
      <p:sp>
        <p:nvSpPr>
          <p:cNvPr id="284" name="Larger kernel size, stride because of the increased image size, and more output channels."/>
          <p:cNvSpPr/>
          <p:nvPr/>
        </p:nvSpPr>
        <p:spPr>
          <a:xfrm>
            <a:off x="321761" y="2824966"/>
            <a:ext cx="3544381" cy="10919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7521" y="3309"/>
                </a:lnTo>
                <a:lnTo>
                  <a:pt x="454" y="3309"/>
                </a:lnTo>
                <a:cubicBezTo>
                  <a:pt x="203" y="3309"/>
                  <a:pt x="0" y="3675"/>
                  <a:pt x="0" y="4127"/>
                </a:cubicBezTo>
                <a:lnTo>
                  <a:pt x="0" y="20782"/>
                </a:lnTo>
                <a:cubicBezTo>
                  <a:pt x="0" y="21234"/>
                  <a:pt x="203" y="21600"/>
                  <a:pt x="454" y="21600"/>
                </a:cubicBezTo>
                <a:lnTo>
                  <a:pt x="18947" y="21600"/>
                </a:lnTo>
                <a:cubicBezTo>
                  <a:pt x="19198" y="21600"/>
                  <a:pt x="19401" y="21234"/>
                  <a:pt x="19401" y="20782"/>
                </a:cubicBezTo>
                <a:lnTo>
                  <a:pt x="19401" y="6193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lang="zh-CN" altLang="en-US" dirty="0"/>
              <a:t>更大的卷积核，更大的步长 </a:t>
            </a:r>
            <a:r>
              <a:rPr lang="ja-JP" altLang="en-US"/>
              <a:t>，由于图像尺寸增大，输出通道更多。</a:t>
            </a:r>
            <a:endParaRPr dirty="0"/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2"/>
          <a:srcRect r="54012"/>
          <a:stretch>
            <a:fillRect/>
          </a:stretch>
        </p:blipFill>
        <p:spPr>
          <a:xfrm>
            <a:off x="6577330" y="1778753"/>
            <a:ext cx="2378355" cy="1972613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Larger pool size, change to max pooling"/>
          <p:cNvSpPr/>
          <p:nvPr/>
        </p:nvSpPr>
        <p:spPr>
          <a:xfrm>
            <a:off x="402609" y="1661546"/>
            <a:ext cx="3495680" cy="7909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" y="0"/>
                </a:moveTo>
                <a:cubicBezTo>
                  <a:pt x="199" y="0"/>
                  <a:pt x="0" y="776"/>
                  <a:pt x="0" y="1734"/>
                </a:cubicBezTo>
                <a:lnTo>
                  <a:pt x="0" y="19866"/>
                </a:lnTo>
                <a:cubicBezTo>
                  <a:pt x="0" y="20824"/>
                  <a:pt x="199" y="21600"/>
                  <a:pt x="445" y="21600"/>
                </a:cubicBezTo>
                <a:lnTo>
                  <a:pt x="18552" y="21600"/>
                </a:lnTo>
                <a:cubicBezTo>
                  <a:pt x="18797" y="21600"/>
                  <a:pt x="18997" y="20824"/>
                  <a:pt x="18997" y="19866"/>
                </a:cubicBezTo>
                <a:lnTo>
                  <a:pt x="18997" y="12875"/>
                </a:lnTo>
                <a:lnTo>
                  <a:pt x="21600" y="10621"/>
                </a:lnTo>
                <a:lnTo>
                  <a:pt x="18997" y="8367"/>
                </a:lnTo>
                <a:lnTo>
                  <a:pt x="18997" y="1734"/>
                </a:lnTo>
                <a:cubicBezTo>
                  <a:pt x="18997" y="776"/>
                  <a:pt x="18797" y="0"/>
                  <a:pt x="18552" y="0"/>
                </a:cubicBezTo>
                <a:lnTo>
                  <a:pt x="445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lang="ja-JP" altLang="en-US"/>
              <a:t>池化窗口更大，更改为</a:t>
            </a:r>
            <a:r>
              <a:rPr lang="zh-CN" altLang="en-US" dirty="0"/>
              <a:t>最大池化 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AlexNet Archite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AlexNet</a:t>
            </a:r>
            <a:r>
              <a:rPr lang="zh-CN" altLang="en-US" dirty="0"/>
              <a:t> </a:t>
            </a:r>
            <a:r>
              <a:rPr lang="ja-JP" altLang="en-US"/>
              <a:t>架构</a:t>
            </a:r>
            <a:endParaRPr dirty="0"/>
          </a:p>
        </p:txBody>
      </p:sp>
      <p:pic>
        <p:nvPicPr>
          <p:cNvPr id="289" name="Image" descr="Image"/>
          <p:cNvPicPr>
            <a:picLocks noChangeAspect="1"/>
          </p:cNvPicPr>
          <p:nvPr/>
        </p:nvPicPr>
        <p:blipFill>
          <a:blip r:embed="rId2"/>
          <a:srcRect t="67883" r="52425"/>
          <a:stretch>
            <a:fillRect/>
          </a:stretch>
        </p:blipFill>
        <p:spPr>
          <a:xfrm>
            <a:off x="6344251" y="2156371"/>
            <a:ext cx="2259682" cy="1198572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Rectangle"/>
          <p:cNvSpPr/>
          <p:nvPr/>
        </p:nvSpPr>
        <p:spPr>
          <a:xfrm>
            <a:off x="2914885" y="1436339"/>
            <a:ext cx="2169914" cy="17102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291" name="Image" descr="Image"/>
          <p:cNvPicPr>
            <a:picLocks noChangeAspect="1"/>
          </p:cNvPicPr>
          <p:nvPr/>
        </p:nvPicPr>
        <p:blipFill>
          <a:blip r:embed="rId2"/>
          <a:srcRect l="47445"/>
          <a:stretch>
            <a:fillRect/>
          </a:stretch>
        </p:blipFill>
        <p:spPr>
          <a:xfrm>
            <a:off x="3698597" y="879075"/>
            <a:ext cx="2496201" cy="3731965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LeNet"/>
          <p:cNvSpPr txBox="1"/>
          <p:nvPr/>
        </p:nvSpPr>
        <p:spPr>
          <a:xfrm>
            <a:off x="6902562" y="1641420"/>
            <a:ext cx="917487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LeNet</a:t>
            </a:r>
          </a:p>
        </p:txBody>
      </p:sp>
      <p:sp>
        <p:nvSpPr>
          <p:cNvPr id="293" name="AlexNet"/>
          <p:cNvSpPr txBox="1"/>
          <p:nvPr/>
        </p:nvSpPr>
        <p:spPr>
          <a:xfrm>
            <a:off x="4361076" y="430738"/>
            <a:ext cx="1171387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AlexNet</a:t>
            </a:r>
          </a:p>
        </p:txBody>
      </p:sp>
      <p:sp>
        <p:nvSpPr>
          <p:cNvPr id="294" name="More output channels."/>
          <p:cNvSpPr/>
          <p:nvPr/>
        </p:nvSpPr>
        <p:spPr>
          <a:xfrm>
            <a:off x="1521725" y="4058916"/>
            <a:ext cx="2280043" cy="520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8" y="0"/>
                </a:moveTo>
                <a:cubicBezTo>
                  <a:pt x="182" y="0"/>
                  <a:pt x="0" y="1180"/>
                  <a:pt x="0" y="2636"/>
                </a:cubicBezTo>
                <a:lnTo>
                  <a:pt x="0" y="18964"/>
                </a:lnTo>
                <a:cubicBezTo>
                  <a:pt x="0" y="20420"/>
                  <a:pt x="182" y="21600"/>
                  <a:pt x="408" y="21600"/>
                </a:cubicBezTo>
                <a:lnTo>
                  <a:pt x="16992" y="21600"/>
                </a:lnTo>
                <a:cubicBezTo>
                  <a:pt x="17217" y="21600"/>
                  <a:pt x="17399" y="20420"/>
                  <a:pt x="17399" y="18964"/>
                </a:cubicBezTo>
                <a:lnTo>
                  <a:pt x="17399" y="17333"/>
                </a:lnTo>
                <a:lnTo>
                  <a:pt x="21600" y="12060"/>
                </a:lnTo>
                <a:lnTo>
                  <a:pt x="17399" y="6772"/>
                </a:lnTo>
                <a:lnTo>
                  <a:pt x="17399" y="2636"/>
                </a:lnTo>
                <a:cubicBezTo>
                  <a:pt x="17399" y="1180"/>
                  <a:pt x="17217" y="0"/>
                  <a:pt x="16992" y="0"/>
                </a:cubicBezTo>
                <a:lnTo>
                  <a:pt x="408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zh-CN" altLang="en-US" dirty="0"/>
              <a:t>更多的输出通道数 </a:t>
            </a:r>
          </a:p>
        </p:txBody>
      </p:sp>
      <p:sp>
        <p:nvSpPr>
          <p:cNvPr id="295" name="3 additional convolutional  layers"/>
          <p:cNvSpPr/>
          <p:nvPr/>
        </p:nvSpPr>
        <p:spPr>
          <a:xfrm>
            <a:off x="1521725" y="2445846"/>
            <a:ext cx="2274816" cy="892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10" y="0"/>
                </a:moveTo>
                <a:cubicBezTo>
                  <a:pt x="184" y="0"/>
                  <a:pt x="0" y="688"/>
                  <a:pt x="0" y="1536"/>
                </a:cubicBezTo>
                <a:lnTo>
                  <a:pt x="0" y="20064"/>
                </a:lnTo>
                <a:cubicBezTo>
                  <a:pt x="0" y="20912"/>
                  <a:pt x="184" y="21600"/>
                  <a:pt x="410" y="21600"/>
                </a:cubicBezTo>
                <a:lnTo>
                  <a:pt x="17109" y="21600"/>
                </a:lnTo>
                <a:cubicBezTo>
                  <a:pt x="17335" y="21600"/>
                  <a:pt x="17519" y="20912"/>
                  <a:pt x="17519" y="20064"/>
                </a:cubicBezTo>
                <a:lnTo>
                  <a:pt x="17519" y="19286"/>
                </a:lnTo>
                <a:lnTo>
                  <a:pt x="21600" y="16214"/>
                </a:lnTo>
                <a:lnTo>
                  <a:pt x="17519" y="13142"/>
                </a:lnTo>
                <a:lnTo>
                  <a:pt x="17519" y="1536"/>
                </a:lnTo>
                <a:cubicBezTo>
                  <a:pt x="17519" y="688"/>
                  <a:pt x="17335" y="0"/>
                  <a:pt x="17109" y="0"/>
                </a:cubicBezTo>
                <a:lnTo>
                  <a:pt x="41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r>
              <a:rPr lang="en-US" altLang="ja-JP" dirty="0"/>
              <a:t>3</a:t>
            </a:r>
            <a:r>
              <a:rPr lang="ja-JP" altLang="en-US"/>
              <a:t>个额外的卷积层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AlexNet Archite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AlexNet</a:t>
            </a:r>
            <a:r>
              <a:rPr lang="zh-CN" altLang="en-US" dirty="0"/>
              <a:t> </a:t>
            </a:r>
            <a:r>
              <a:rPr lang="ja-JP" altLang="en-US"/>
              <a:t>架构</a:t>
            </a:r>
            <a:endParaRPr dirty="0"/>
          </a:p>
        </p:txBody>
      </p:sp>
      <p:pic>
        <p:nvPicPr>
          <p:cNvPr id="2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199" y="1644528"/>
            <a:ext cx="2135663" cy="191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919" y="1701030"/>
            <a:ext cx="2444240" cy="1874899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LeNet"/>
          <p:cNvSpPr txBox="1"/>
          <p:nvPr/>
        </p:nvSpPr>
        <p:spPr>
          <a:xfrm>
            <a:off x="6897287" y="1194633"/>
            <a:ext cx="917487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LeNet</a:t>
            </a:r>
          </a:p>
        </p:txBody>
      </p:sp>
      <p:sp>
        <p:nvSpPr>
          <p:cNvPr id="301" name="AlexNet"/>
          <p:cNvSpPr txBox="1"/>
          <p:nvPr/>
        </p:nvSpPr>
        <p:spPr>
          <a:xfrm>
            <a:off x="4343345" y="1194633"/>
            <a:ext cx="1171388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AlexNet</a:t>
            </a:r>
          </a:p>
        </p:txBody>
      </p:sp>
      <p:sp>
        <p:nvSpPr>
          <p:cNvPr id="302" name="Increase hidden size  from 120 to 4096"/>
          <p:cNvSpPr/>
          <p:nvPr/>
        </p:nvSpPr>
        <p:spPr>
          <a:xfrm>
            <a:off x="1412543" y="2544719"/>
            <a:ext cx="2356457" cy="846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10" y="0"/>
                </a:moveTo>
                <a:cubicBezTo>
                  <a:pt x="184" y="0"/>
                  <a:pt x="0" y="725"/>
                  <a:pt x="0" y="1619"/>
                </a:cubicBezTo>
                <a:lnTo>
                  <a:pt x="0" y="19981"/>
                </a:lnTo>
                <a:cubicBezTo>
                  <a:pt x="0" y="20875"/>
                  <a:pt x="184" y="21600"/>
                  <a:pt x="410" y="21600"/>
                </a:cubicBezTo>
                <a:lnTo>
                  <a:pt x="17109" y="21600"/>
                </a:lnTo>
                <a:cubicBezTo>
                  <a:pt x="17335" y="21600"/>
                  <a:pt x="17519" y="20875"/>
                  <a:pt x="17519" y="19981"/>
                </a:cubicBezTo>
                <a:lnTo>
                  <a:pt x="17519" y="19171"/>
                </a:lnTo>
                <a:lnTo>
                  <a:pt x="21600" y="15922"/>
                </a:lnTo>
                <a:lnTo>
                  <a:pt x="17519" y="12683"/>
                </a:lnTo>
                <a:lnTo>
                  <a:pt x="17519" y="1619"/>
                </a:lnTo>
                <a:cubicBezTo>
                  <a:pt x="17519" y="725"/>
                  <a:pt x="17335" y="0"/>
                  <a:pt x="17109" y="0"/>
                </a:cubicBezTo>
                <a:lnTo>
                  <a:pt x="41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r>
              <a:rPr lang="ja-JP" altLang="en-US"/>
              <a:t>隐含层大小从</a:t>
            </a:r>
            <a:r>
              <a:rPr lang="en-US" altLang="ja-JP" dirty="0"/>
              <a:t>120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lang="ja-JP" altLang="en-US"/>
              <a:t>增加到</a:t>
            </a:r>
            <a:r>
              <a:rPr lang="en-US" altLang="ja-JP" dirty="0"/>
              <a:t>4096</a:t>
            </a:r>
            <a:endParaRPr dirty="0"/>
          </a:p>
        </p:txBody>
      </p:sp>
      <p:sp>
        <p:nvSpPr>
          <p:cNvPr id="303" name="1000 classes output"/>
          <p:cNvSpPr/>
          <p:nvPr/>
        </p:nvSpPr>
        <p:spPr>
          <a:xfrm>
            <a:off x="1828800" y="1676533"/>
            <a:ext cx="1940200" cy="520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10" y="0"/>
                </a:moveTo>
                <a:cubicBezTo>
                  <a:pt x="184" y="0"/>
                  <a:pt x="0" y="1180"/>
                  <a:pt x="0" y="2636"/>
                </a:cubicBezTo>
                <a:lnTo>
                  <a:pt x="0" y="18964"/>
                </a:lnTo>
                <a:cubicBezTo>
                  <a:pt x="0" y="20420"/>
                  <a:pt x="184" y="21600"/>
                  <a:pt x="410" y="21600"/>
                </a:cubicBezTo>
                <a:lnTo>
                  <a:pt x="17109" y="21600"/>
                </a:lnTo>
                <a:cubicBezTo>
                  <a:pt x="17335" y="21600"/>
                  <a:pt x="17519" y="20420"/>
                  <a:pt x="17519" y="18964"/>
                </a:cubicBezTo>
                <a:lnTo>
                  <a:pt x="17519" y="17629"/>
                </a:lnTo>
                <a:lnTo>
                  <a:pt x="21600" y="12357"/>
                </a:lnTo>
                <a:lnTo>
                  <a:pt x="17519" y="7085"/>
                </a:lnTo>
                <a:lnTo>
                  <a:pt x="17519" y="2636"/>
                </a:lnTo>
                <a:cubicBezTo>
                  <a:pt x="17519" y="1180"/>
                  <a:pt x="17335" y="0"/>
                  <a:pt x="17109" y="0"/>
                </a:cubicBezTo>
                <a:lnTo>
                  <a:pt x="41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dirty="0"/>
              <a:t>1000 </a:t>
            </a:r>
            <a:r>
              <a:rPr lang="ja-JP" altLang="en-US"/>
              <a:t>类输出</a:t>
            </a: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More Tric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更多技巧</a:t>
            </a:r>
            <a:endParaRPr dirty="0"/>
          </a:p>
        </p:txBody>
      </p:sp>
      <p:sp>
        <p:nvSpPr>
          <p:cNvPr id="306" name="Change activation function from sigmoid to ReLu (no more vanishing gradient)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8205304" cy="207354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将激活函数从</a:t>
            </a:r>
            <a:r>
              <a:rPr lang="zh-CN" altLang="en-US" dirty="0"/>
              <a:t> </a:t>
            </a:r>
            <a:r>
              <a:rPr lang="en-US" dirty="0"/>
              <a:t>sigmoid</a:t>
            </a:r>
            <a:r>
              <a:rPr lang="zh-CN" altLang="en-US" dirty="0"/>
              <a:t> </a:t>
            </a:r>
            <a:r>
              <a:rPr lang="ja-JP" altLang="en-US"/>
              <a:t>更改为</a:t>
            </a:r>
            <a:r>
              <a:rPr lang="zh-CN" altLang="en-US" dirty="0"/>
              <a:t> </a:t>
            </a:r>
            <a:r>
              <a:rPr lang="en-US" dirty="0" err="1"/>
              <a:t>ReLu</a:t>
            </a:r>
            <a:r>
              <a:rPr lang="en-US" dirty="0"/>
              <a:t>（</a:t>
            </a:r>
            <a:r>
              <a:rPr lang="ja-JP" altLang="en-US"/>
              <a:t>不再梯度消失）</a:t>
            </a:r>
          </a:p>
          <a:p>
            <a:r>
              <a:rPr lang="ja-JP" altLang="en-US"/>
              <a:t>在两个隐含层之后应用丢弃法（更好的稳定性</a:t>
            </a:r>
            <a:r>
              <a:rPr lang="zh-CN" altLang="en-US" dirty="0"/>
              <a:t> </a:t>
            </a:r>
            <a:r>
              <a:rPr lang="en-US" altLang="ja-JP" dirty="0"/>
              <a:t>/</a:t>
            </a:r>
            <a:r>
              <a:rPr lang="zh-CN" altLang="en-US" dirty="0"/>
              <a:t> </a:t>
            </a:r>
            <a:r>
              <a:rPr lang="ja-JP" altLang="en-US"/>
              <a:t>正则化）</a:t>
            </a:r>
          </a:p>
          <a:p>
            <a:r>
              <a:rPr lang="zh-CN" altLang="en-US" dirty="0"/>
              <a:t>数据增强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30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84" y="3306142"/>
            <a:ext cx="1686078" cy="134440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460" y="3142637"/>
            <a:ext cx="1686078" cy="167141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9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2435" y="3157412"/>
            <a:ext cx="1848200" cy="167141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0533" y="3114776"/>
            <a:ext cx="1848200" cy="1727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概要</a:t>
            </a:r>
            <a:endParaRPr dirty="0"/>
          </a:p>
        </p:txBody>
      </p:sp>
      <p:sp>
        <p:nvSpPr>
          <p:cNvPr id="406" name="LeNet (the first convolutional neural network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14162" indent="-214162" defTabSz="406908">
              <a:defRPr sz="2136" b="1"/>
            </a:pPr>
            <a:r>
              <a:rPr dirty="0" err="1"/>
              <a:t>LeNet</a:t>
            </a:r>
            <a:r>
              <a:rPr b="0" dirty="0"/>
              <a:t> </a:t>
            </a:r>
            <a:r>
              <a:rPr lang="zh-CN" altLang="en-US" dirty="0"/>
              <a:t>（</a:t>
            </a:r>
            <a:r>
              <a:rPr lang="zh-CN" altLang="en-US" sz="2136" b="1" dirty="0"/>
              <a:t>第一个卷积神经网络</a:t>
            </a:r>
            <a:r>
              <a:rPr lang="zh-CN" altLang="en-US" dirty="0"/>
              <a:t>）</a:t>
            </a:r>
            <a:endParaRPr b="0" dirty="0"/>
          </a:p>
          <a:p>
            <a:pPr marL="214162" indent="-214162" defTabSz="406908">
              <a:defRPr sz="2136" b="1"/>
            </a:pPr>
            <a:r>
              <a:rPr dirty="0" err="1"/>
              <a:t>AlexNet</a:t>
            </a:r>
            <a:endParaRPr dirty="0"/>
          </a:p>
          <a:p>
            <a:pPr marL="712088" lvl="1" indent="-305180" defTabSz="406908">
              <a:defRPr sz="2136"/>
            </a:pPr>
            <a:r>
              <a:rPr lang="zh-CN" altLang="en-US" sz="2136" dirty="0"/>
              <a:t>升级 </a:t>
            </a:r>
            <a:r>
              <a:rPr lang="ja-JP" altLang="en-US"/>
              <a:t>版的</a:t>
            </a:r>
            <a:r>
              <a:rPr lang="zh-CN" altLang="en-US" dirty="0"/>
              <a:t> </a:t>
            </a:r>
            <a:r>
              <a:rPr lang="en-US" dirty="0" err="1"/>
              <a:t>LeNet</a:t>
            </a:r>
            <a:endParaRPr lang="en-US" altLang="ja-JP" dirty="0"/>
          </a:p>
          <a:p>
            <a:pPr marL="712088" lvl="1" indent="-305180" defTabSz="406908">
              <a:defRPr sz="2136"/>
            </a:pPr>
            <a:r>
              <a:rPr dirty="0" err="1"/>
              <a:t>ReLu</a:t>
            </a:r>
            <a:r>
              <a:rPr lang="zh-CN" altLang="en-US" dirty="0"/>
              <a:t> </a:t>
            </a:r>
            <a:r>
              <a:rPr lang="ja-JP" altLang="en-US"/>
              <a:t>激活</a:t>
            </a:r>
            <a:r>
              <a:rPr lang="zh-CN" altLang="en-US" dirty="0"/>
              <a:t>，</a:t>
            </a:r>
            <a:r>
              <a:rPr dirty="0"/>
              <a:t> </a:t>
            </a:r>
            <a:r>
              <a:rPr lang="ja-JP" altLang="en-US"/>
              <a:t>丢弃法</a:t>
            </a:r>
            <a:r>
              <a:rPr lang="zh-CN" altLang="en-US" dirty="0"/>
              <a:t>，</a:t>
            </a:r>
            <a:r>
              <a:rPr lang="zh-CN" altLang="en-US" sz="2136" dirty="0"/>
              <a:t>平移不变性 </a:t>
            </a:r>
            <a:endParaRPr dirty="0"/>
          </a:p>
          <a:p>
            <a:pPr marL="214162" indent="-214162" defTabSz="406908">
              <a:defRPr sz="2136" b="1"/>
            </a:pPr>
            <a:r>
              <a:rPr dirty="0"/>
              <a:t>VGG</a:t>
            </a:r>
          </a:p>
          <a:p>
            <a:pPr marL="712088" lvl="1" indent="-305180" defTabSz="406908">
              <a:defRPr sz="2136"/>
            </a:pPr>
            <a:r>
              <a:rPr lang="ja-JP" altLang="en-US"/>
              <a:t>升华版的</a:t>
            </a:r>
            <a:r>
              <a:rPr lang="zh-CN" altLang="en-US" dirty="0"/>
              <a:t> </a:t>
            </a:r>
            <a:r>
              <a:rPr lang="en-US" dirty="0" err="1"/>
              <a:t>AlexNet</a:t>
            </a:r>
            <a:endParaRPr lang="en-US" altLang="ja-JP" dirty="0"/>
          </a:p>
          <a:p>
            <a:pPr marL="712088" lvl="1" indent="-305180" defTabSz="406908">
              <a:defRPr sz="2136"/>
            </a:pPr>
            <a:r>
              <a:rPr lang="ja-JP" altLang="en-US"/>
              <a:t>重复的</a:t>
            </a:r>
            <a:r>
              <a:rPr lang="zh-CN" altLang="en-US" dirty="0"/>
              <a:t> </a:t>
            </a:r>
            <a:r>
              <a:rPr lang="en-US" dirty="0"/>
              <a:t>VGG</a:t>
            </a:r>
            <a:r>
              <a:rPr lang="zh-CN" altLang="en-US" dirty="0"/>
              <a:t> </a:t>
            </a:r>
            <a:r>
              <a:rPr lang="ja-JP" altLang="en-US"/>
              <a:t>块</a:t>
            </a:r>
            <a:endParaRPr lang="en-US" altLang="ja-JP" dirty="0"/>
          </a:p>
          <a:p>
            <a:pPr marL="152619" indent="-305180" defTabSz="406908">
              <a:defRPr sz="2136"/>
            </a:pPr>
            <a:r>
              <a:rPr b="1" dirty="0" err="1"/>
              <a:t>NiN</a:t>
            </a:r>
            <a:endParaRPr b="1" dirty="0"/>
          </a:p>
          <a:p>
            <a:pPr marL="712088" lvl="1" indent="-305180" defTabSz="406908">
              <a:defRPr sz="2136"/>
            </a:pPr>
            <a:r>
              <a:rPr dirty="0"/>
              <a:t>1x1 </a:t>
            </a:r>
            <a:r>
              <a:rPr lang="ja-JP" altLang="en-US"/>
              <a:t>卷积</a:t>
            </a:r>
            <a:r>
              <a:rPr dirty="0"/>
              <a:t> + </a:t>
            </a:r>
            <a:r>
              <a:rPr lang="ja-JP" altLang="en-US"/>
              <a:t>全局</a:t>
            </a:r>
            <a:r>
              <a:rPr lang="zh-CN" altLang="en-US" sz="2136" dirty="0"/>
              <a:t>池化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083867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quare"/>
          <p:cNvSpPr/>
          <p:nvPr/>
        </p:nvSpPr>
        <p:spPr>
          <a:xfrm>
            <a:off x="8008112" y="3988551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13" name="Complex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复杂度</a:t>
            </a:r>
            <a:endParaRPr dirty="0"/>
          </a:p>
        </p:txBody>
      </p:sp>
      <p:graphicFrame>
        <p:nvGraphicFramePr>
          <p:cNvPr id="314" name="Table"/>
          <p:cNvGraphicFramePr/>
          <p:nvPr>
            <p:extLst>
              <p:ext uri="{D42A27DB-BD31-4B8C-83A1-F6EECF244321}">
                <p14:modId xmlns:p14="http://schemas.microsoft.com/office/powerpoint/2010/main" val="3199677660"/>
              </p:ext>
            </p:extLst>
          </p:nvPr>
        </p:nvGraphicFramePr>
        <p:xfrm>
          <a:off x="252440" y="911093"/>
          <a:ext cx="6792545" cy="3780535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5139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3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7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33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79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39941">
                <a:tc>
                  <a:txBody>
                    <a:bodyPr/>
                    <a:lstStyle/>
                    <a:p>
                      <a:pPr algn="ctr">
                        <a:defRPr sz="2400" b="1">
                          <a:solidFill>
                            <a:srgbClr val="000000"/>
                          </a:solidFill>
                        </a:defRPr>
                      </a:pPr>
                      <a:endParaRPr/>
                    </a:p>
                  </a:txBody>
                  <a:tcPr marL="0" marR="0" marT="0" marB="0" anchor="ctr" horzOverflow="overflow"/>
                </a:tc>
                <a:tc gridSpan="2"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 dirty="0"/>
                        <a:t>#</a:t>
                      </a:r>
                      <a:r>
                        <a:rPr lang="zh-CN" altLang="en-US" sz="2400" b="1" dirty="0"/>
                        <a:t> </a:t>
                      </a:r>
                      <a:r>
                        <a:rPr lang="ja-JP" altLang="en-US" sz="2400" b="1"/>
                        <a:t>参数</a:t>
                      </a:r>
                      <a:r>
                        <a:rPr lang="zh-CN" altLang="en-US" sz="2400" b="1" dirty="0"/>
                        <a:t>量</a:t>
                      </a:r>
                      <a:r>
                        <a:rPr sz="2400" b="1" dirty="0"/>
                        <a:t> </a:t>
                      </a:r>
                    </a:p>
                  </a:txBody>
                  <a:tcPr marL="0" marR="0" marT="0" marB="0" anchor="ctr" horzOverflow="overflow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/>
                        <a:t>浮点计算量</a:t>
                      </a:r>
                      <a:r>
                        <a:rPr lang="zh-CN" altLang="en-US" sz="2400" b="1" dirty="0"/>
                        <a:t>（</a:t>
                      </a:r>
                      <a:r>
                        <a:rPr sz="2400" b="1" dirty="0"/>
                        <a:t>FLOP</a:t>
                      </a:r>
                      <a:r>
                        <a:rPr lang="zh-CN" altLang="en-US" sz="2400" b="1" dirty="0"/>
                        <a:t>）</a:t>
                      </a:r>
                      <a:endParaRPr sz="2400" b="1" dirty="0"/>
                    </a:p>
                  </a:txBody>
                  <a:tcPr marL="0" marR="0" marT="0" marB="0" anchor="ctr" horzOverflow="overflow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941">
                <a:tc>
                  <a:txBody>
                    <a:bodyPr/>
                    <a:lstStyle/>
                    <a:p>
                      <a:pPr algn="ctr">
                        <a:defRPr sz="2400" b="1">
                          <a:solidFill>
                            <a:srgbClr val="000000"/>
                          </a:solidFill>
                        </a:defRPr>
                      </a:pPr>
                      <a:endParaRPr/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/>
                        <a:t>AlexNet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/>
                        <a:t>LeNet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/>
                        <a:t>AlexNet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/>
                        <a:t>LeNet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175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/>
                        <a:t>卷积层</a:t>
                      </a:r>
                      <a:r>
                        <a:rPr sz="2400" b="1" dirty="0"/>
                        <a:t>1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35K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150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101M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1.2M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185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/>
                        <a:t>卷积层</a:t>
                      </a:r>
                      <a:r>
                        <a:rPr sz="2400" b="1" dirty="0"/>
                        <a:t>2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614K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2.4K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415M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2.4M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336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/>
                        <a:t>卷积层</a:t>
                      </a:r>
                      <a:r>
                        <a:rPr sz="2400" b="1" dirty="0"/>
                        <a:t>3-5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3M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2400">
                          <a:solidFill>
                            <a:srgbClr val="000000"/>
                          </a:solidFill>
                        </a:defRPr>
                      </a:pPr>
                      <a:endParaRPr/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445M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2400">
                          <a:solidFill>
                            <a:srgbClr val="000000"/>
                          </a:solidFill>
                        </a:defRPr>
                      </a:pPr>
                      <a:endParaRPr/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26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/>
                        <a:t>稠密层</a:t>
                      </a:r>
                      <a:r>
                        <a:rPr sz="2400" b="1" dirty="0"/>
                        <a:t>1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26M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0.48M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26M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0.48M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3663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/>
                        <a:t>稠密层</a:t>
                      </a:r>
                      <a:r>
                        <a:rPr sz="2400" b="1" dirty="0"/>
                        <a:t>2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16M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0.1M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16M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0.1M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014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/>
                        <a:t>总共</a:t>
                      </a:r>
                      <a:endParaRPr sz="2400" b="1" dirty="0"/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46M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0.6M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1G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4M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014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2400" b="1"/>
                        <a:t>倍数增加</a:t>
                      </a:r>
                      <a:endParaRPr sz="2400" b="1" dirty="0"/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11x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1x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/>
                        <a:t>250x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/>
                        <a:t>1x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315" name="Image" descr="Image"/>
          <p:cNvPicPr>
            <a:picLocks noChangeAspect="1"/>
          </p:cNvPicPr>
          <p:nvPr/>
        </p:nvPicPr>
        <p:blipFill>
          <a:blip r:embed="rId2"/>
          <a:srcRect l="48986"/>
          <a:stretch>
            <a:fillRect/>
          </a:stretch>
        </p:blipFill>
        <p:spPr>
          <a:xfrm>
            <a:off x="7181462" y="0"/>
            <a:ext cx="1734254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VG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VGG</a:t>
            </a:r>
          </a:p>
        </p:txBody>
      </p:sp>
      <p:pic>
        <p:nvPicPr>
          <p:cNvPr id="31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683" y="443649"/>
            <a:ext cx="6508296" cy="37726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quare"/>
          <p:cNvSpPr/>
          <p:nvPr/>
        </p:nvSpPr>
        <p:spPr>
          <a:xfrm>
            <a:off x="8008112" y="3988551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1" name="VG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VGG</a:t>
            </a:r>
          </a:p>
        </p:txBody>
      </p:sp>
      <p:sp>
        <p:nvSpPr>
          <p:cNvPr id="322" name="AlexNet is deeper and bigger than LeNet to get performance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4396906" cy="386666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/>
              <a:t>AlexNet</a:t>
            </a:r>
            <a:r>
              <a:rPr lang="zh-CN" altLang="en-US" dirty="0"/>
              <a:t> </a:t>
            </a:r>
            <a:r>
              <a:rPr lang="ja-JP" altLang="en-US"/>
              <a:t>比</a:t>
            </a:r>
            <a:r>
              <a:rPr lang="zh-CN" altLang="en-US" dirty="0"/>
              <a:t> </a:t>
            </a:r>
            <a:r>
              <a:rPr lang="en-US" dirty="0" err="1"/>
              <a:t>LeNet</a:t>
            </a:r>
            <a:r>
              <a:rPr lang="zh-CN" altLang="en-US" dirty="0"/>
              <a:t> </a:t>
            </a:r>
            <a:r>
              <a:rPr lang="ja-JP" altLang="en-US"/>
              <a:t>更深入更大，以获得更</a:t>
            </a:r>
            <a:r>
              <a:rPr lang="zh-CN" altLang="en-US" dirty="0"/>
              <a:t>强</a:t>
            </a:r>
            <a:r>
              <a:rPr lang="ja-JP" altLang="en-US"/>
              <a:t>性能</a:t>
            </a:r>
          </a:p>
          <a:p>
            <a:r>
              <a:rPr lang="ja-JP" altLang="en-US"/>
              <a:t>怎么更大更深？</a:t>
            </a:r>
          </a:p>
          <a:p>
            <a:pPr lvl="1"/>
            <a:r>
              <a:rPr lang="ja-JP" altLang="en-US"/>
              <a:t>选项</a:t>
            </a:r>
          </a:p>
          <a:p>
            <a:pPr lvl="2"/>
            <a:r>
              <a:rPr lang="zh-CN" altLang="en-US" dirty="0"/>
              <a:t>更多稠密层</a:t>
            </a:r>
            <a:r>
              <a:rPr lang="en-US" altLang="zh-CN" dirty="0"/>
              <a:t>(</a:t>
            </a:r>
            <a:r>
              <a:rPr lang="zh-CN" altLang="en-US" dirty="0"/>
              <a:t>开销太大</a:t>
            </a:r>
            <a:r>
              <a:rPr lang="en-US" altLang="zh-CN" dirty="0"/>
              <a:t>) </a:t>
            </a:r>
            <a:endParaRPr lang="ja-JP" altLang="en-US"/>
          </a:p>
          <a:p>
            <a:pPr lvl="2"/>
            <a:r>
              <a:rPr lang="zh-CN" altLang="en-US" dirty="0"/>
              <a:t>更多的卷积层</a:t>
            </a:r>
            <a:endParaRPr lang="ja-JP" altLang="en-US"/>
          </a:p>
          <a:p>
            <a:pPr lvl="2"/>
            <a:r>
              <a:rPr lang="ja-JP" altLang="en-US"/>
              <a:t>分组成块</a:t>
            </a:r>
            <a:endParaRPr lang="en-US" dirty="0"/>
          </a:p>
        </p:txBody>
      </p:sp>
      <p:pic>
        <p:nvPicPr>
          <p:cNvPr id="32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859" y="0"/>
            <a:ext cx="3408509" cy="514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VGG Bloc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VGG </a:t>
            </a:r>
            <a:r>
              <a:rPr lang="ja-JP" altLang="en-US"/>
              <a:t>块</a:t>
            </a:r>
            <a:r>
              <a:rPr dirty="0"/>
              <a:t> </a:t>
            </a:r>
          </a:p>
        </p:txBody>
      </p:sp>
      <p:sp>
        <p:nvSpPr>
          <p:cNvPr id="326" name="Deeper vs. wider?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3269319" cy="383858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 sz="2000"/>
              <a:t>更深还是更宽？</a:t>
            </a:r>
          </a:p>
          <a:p>
            <a:pPr lvl="1"/>
            <a:r>
              <a:rPr lang="en-US" altLang="ja-JP" sz="2000" dirty="0"/>
              <a:t>5</a:t>
            </a:r>
            <a:r>
              <a:rPr lang="en-US" sz="2000" dirty="0"/>
              <a:t>x5</a:t>
            </a:r>
            <a:r>
              <a:rPr lang="zh-CN" altLang="en-US" sz="2000" dirty="0"/>
              <a:t> </a:t>
            </a:r>
            <a:r>
              <a:rPr lang="ja-JP" altLang="en-US" sz="2000"/>
              <a:t>卷积</a:t>
            </a:r>
          </a:p>
          <a:p>
            <a:pPr lvl="1"/>
            <a:r>
              <a:rPr lang="en-US" altLang="ja-JP" sz="2000" dirty="0"/>
              <a:t>3</a:t>
            </a:r>
            <a:r>
              <a:rPr lang="en-US" sz="2000" dirty="0"/>
              <a:t>x3</a:t>
            </a:r>
            <a:r>
              <a:rPr lang="zh-CN" altLang="en-US" sz="2000" dirty="0"/>
              <a:t> </a:t>
            </a:r>
            <a:r>
              <a:rPr lang="ja-JP" altLang="en-US" sz="2000"/>
              <a:t>卷积（更多）</a:t>
            </a:r>
          </a:p>
          <a:p>
            <a:pPr lvl="1"/>
            <a:r>
              <a:rPr lang="ja-JP" altLang="en-US" sz="2000"/>
              <a:t>更深和更窄更好</a:t>
            </a:r>
          </a:p>
          <a:p>
            <a:r>
              <a:rPr lang="en-US" sz="2000" dirty="0"/>
              <a:t>VGG</a:t>
            </a:r>
            <a:r>
              <a:rPr lang="zh-CN" altLang="en-US" sz="2000" dirty="0"/>
              <a:t> </a:t>
            </a:r>
            <a:r>
              <a:rPr lang="ja-JP" altLang="en-US" sz="2000"/>
              <a:t>块</a:t>
            </a:r>
          </a:p>
          <a:p>
            <a:pPr lvl="1"/>
            <a:r>
              <a:rPr lang="en-US" altLang="ja-JP" sz="2000" dirty="0"/>
              <a:t>3</a:t>
            </a:r>
            <a:r>
              <a:rPr lang="en-US" sz="2000" dirty="0"/>
              <a:t>x3</a:t>
            </a:r>
            <a:r>
              <a:rPr lang="zh-CN" altLang="en-US" sz="2000" dirty="0"/>
              <a:t> </a:t>
            </a:r>
            <a:r>
              <a:rPr lang="ja-JP" altLang="en-US" sz="2000"/>
              <a:t>卷积（填充</a:t>
            </a:r>
            <a:r>
              <a:rPr lang="en-US" altLang="zh-CN" sz="2000" dirty="0"/>
              <a:t>=</a:t>
            </a:r>
            <a:r>
              <a:rPr lang="en-US" sz="2000" dirty="0"/>
              <a:t>1）（n</a:t>
            </a:r>
            <a:r>
              <a:rPr lang="ja-JP" altLang="en-US" sz="2000"/>
              <a:t>层，</a:t>
            </a:r>
            <a:r>
              <a:rPr lang="en-US" sz="2000" dirty="0"/>
              <a:t>m</a:t>
            </a:r>
            <a:r>
              <a:rPr lang="ja-JP" altLang="en-US" sz="2000"/>
              <a:t>个通道）</a:t>
            </a:r>
          </a:p>
          <a:p>
            <a:pPr lvl="1"/>
            <a:r>
              <a:rPr lang="en-US" altLang="ja-JP" sz="2000" dirty="0"/>
              <a:t>2</a:t>
            </a:r>
            <a:r>
              <a:rPr lang="en-US" sz="2000" dirty="0"/>
              <a:t>x2 </a:t>
            </a:r>
            <a:r>
              <a:rPr lang="ja-JP" altLang="en-US" sz="2000"/>
              <a:t>最大池化层</a:t>
            </a:r>
            <a:r>
              <a:rPr lang="zh-CN" altLang="en-US" sz="2000" dirty="0"/>
              <a:t>      </a:t>
            </a:r>
            <a:r>
              <a:rPr lang="en-US" sz="2000" dirty="0"/>
              <a:t>（</a:t>
            </a:r>
            <a:r>
              <a:rPr lang="ja-JP" altLang="en-US" sz="2000"/>
              <a:t>步幅</a:t>
            </a:r>
            <a:r>
              <a:rPr lang="en-US" altLang="zh-CN" sz="2000" dirty="0"/>
              <a:t>=</a:t>
            </a:r>
            <a:r>
              <a:rPr lang="en-US" altLang="ja-JP" sz="2000" dirty="0"/>
              <a:t>2</a:t>
            </a:r>
            <a:r>
              <a:rPr lang="ja-JP" altLang="en-US" sz="2000"/>
              <a:t>）</a:t>
            </a:r>
            <a:endParaRPr sz="2000" dirty="0"/>
          </a:p>
        </p:txBody>
      </p:sp>
      <p:sp>
        <p:nvSpPr>
          <p:cNvPr id="327" name="Part of AlexNet"/>
          <p:cNvSpPr txBox="1"/>
          <p:nvPr/>
        </p:nvSpPr>
        <p:spPr>
          <a:xfrm>
            <a:off x="6962138" y="1462086"/>
            <a:ext cx="2179441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rPr dirty="0" err="1"/>
              <a:t>AlexNet</a:t>
            </a:r>
            <a:r>
              <a:rPr lang="zh-CN" altLang="en-US" dirty="0"/>
              <a:t> </a:t>
            </a:r>
            <a:r>
              <a:rPr lang="ja-JP" altLang="en-US"/>
              <a:t>一部分</a:t>
            </a:r>
            <a:endParaRPr dirty="0"/>
          </a:p>
        </p:txBody>
      </p:sp>
      <p:pic>
        <p:nvPicPr>
          <p:cNvPr id="3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8889" y="1918374"/>
            <a:ext cx="2143631" cy="214363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923" y="1918373"/>
            <a:ext cx="2184462" cy="2143631"/>
          </a:xfrm>
          <a:prstGeom prst="rect">
            <a:avLst/>
          </a:prstGeom>
          <a:ln w="12700">
            <a:miter lim="400000"/>
          </a:ln>
        </p:spPr>
      </p:pic>
      <p:sp>
        <p:nvSpPr>
          <p:cNvPr id="330" name="VGG block"/>
          <p:cNvSpPr txBox="1"/>
          <p:nvPr/>
        </p:nvSpPr>
        <p:spPr>
          <a:xfrm>
            <a:off x="4956181" y="1462086"/>
            <a:ext cx="1167946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rPr dirty="0"/>
              <a:t>VGG </a:t>
            </a:r>
            <a:r>
              <a:rPr lang="ja-JP" altLang="en-US"/>
              <a:t>块</a:t>
            </a:r>
            <a:endParaRPr dirty="0"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VGG Archite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VGG </a:t>
            </a:r>
            <a:r>
              <a:rPr lang="ja-JP" altLang="en-US"/>
              <a:t>结构</a:t>
            </a:r>
            <a:r>
              <a:rPr dirty="0"/>
              <a:t> </a:t>
            </a:r>
          </a:p>
        </p:txBody>
      </p:sp>
      <p:sp>
        <p:nvSpPr>
          <p:cNvPr id="333" name="Multiple VGG blocks followed by dense layers…"/>
          <p:cNvSpPr txBox="1">
            <a:spLocks noGrp="1"/>
          </p:cNvSpPr>
          <p:nvPr>
            <p:ph type="body" sz="half" idx="1"/>
          </p:nvPr>
        </p:nvSpPr>
        <p:spPr>
          <a:xfrm>
            <a:off x="429904" y="1123057"/>
            <a:ext cx="2810804" cy="35539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多个</a:t>
            </a:r>
            <a:r>
              <a:rPr lang="en-US" dirty="0"/>
              <a:t>VGG</a:t>
            </a:r>
            <a:r>
              <a:rPr lang="ja-JP" altLang="en-US"/>
              <a:t>块后加稠密层</a:t>
            </a:r>
          </a:p>
          <a:p>
            <a:r>
              <a:rPr lang="ja-JP" altLang="en-US"/>
              <a:t>不同数目的重复</a:t>
            </a:r>
            <a:r>
              <a:rPr lang="en-US" dirty="0"/>
              <a:t>VGG </a:t>
            </a:r>
            <a:r>
              <a:rPr lang="ja-JP" altLang="en-US"/>
              <a:t>块</a:t>
            </a:r>
            <a:r>
              <a:rPr lang="zh-CN" altLang="en-US" dirty="0"/>
              <a:t>，</a:t>
            </a:r>
            <a:r>
              <a:rPr lang="ja-JP" altLang="en-US"/>
              <a:t>可获得不同的架构，例如</a:t>
            </a:r>
            <a:r>
              <a:rPr lang="en-US" dirty="0"/>
              <a:t>VGG-16，VGG-19，......</a:t>
            </a:r>
          </a:p>
        </p:txBody>
      </p:sp>
      <p:sp>
        <p:nvSpPr>
          <p:cNvPr id="334" name="AlexNet"/>
          <p:cNvSpPr txBox="1"/>
          <p:nvPr/>
        </p:nvSpPr>
        <p:spPr>
          <a:xfrm>
            <a:off x="7069562" y="869955"/>
            <a:ext cx="90457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AlexNet</a:t>
            </a:r>
          </a:p>
        </p:txBody>
      </p:sp>
      <p:sp>
        <p:nvSpPr>
          <p:cNvPr id="335" name="VGG"/>
          <p:cNvSpPr txBox="1"/>
          <p:nvPr/>
        </p:nvSpPr>
        <p:spPr>
          <a:xfrm>
            <a:off x="4846774" y="342027"/>
            <a:ext cx="61224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VGG</a:t>
            </a:r>
          </a:p>
        </p:txBody>
      </p:sp>
      <p:pic>
        <p:nvPicPr>
          <p:cNvPr id="3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915" y="739164"/>
            <a:ext cx="1561992" cy="4321714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428" y="811874"/>
            <a:ext cx="2179331" cy="4245938"/>
          </a:xfrm>
          <a:prstGeom prst="rect">
            <a:avLst/>
          </a:prstGeom>
          <a:ln w="12700">
            <a:miter lim="400000"/>
          </a:ln>
        </p:spPr>
      </p:pic>
      <p:sp>
        <p:nvSpPr>
          <p:cNvPr id="338" name="AlexNet"/>
          <p:cNvSpPr txBox="1"/>
          <p:nvPr/>
        </p:nvSpPr>
        <p:spPr>
          <a:xfrm>
            <a:off x="6811791" y="212475"/>
            <a:ext cx="90457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AlexNet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rogres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进程</a:t>
            </a:r>
            <a:endParaRPr dirty="0"/>
          </a:p>
        </p:txBody>
      </p:sp>
      <p:sp>
        <p:nvSpPr>
          <p:cNvPr id="341" name="LeNet (1995)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462816" cy="384176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LeNet</a:t>
            </a:r>
            <a:r>
              <a:rPr dirty="0"/>
              <a:t> (1995)</a:t>
            </a:r>
          </a:p>
          <a:p>
            <a:pPr lvl="1"/>
            <a:r>
              <a:rPr dirty="0"/>
              <a:t>2 </a:t>
            </a:r>
            <a:r>
              <a:rPr lang="ja-JP" altLang="en-US"/>
              <a:t>卷积层</a:t>
            </a:r>
            <a:r>
              <a:rPr dirty="0"/>
              <a:t> +</a:t>
            </a:r>
            <a:r>
              <a:rPr lang="ja-JP" altLang="en-US"/>
              <a:t>池化层</a:t>
            </a:r>
            <a:r>
              <a:rPr dirty="0"/>
              <a:t> </a:t>
            </a:r>
          </a:p>
          <a:p>
            <a:pPr lvl="1"/>
            <a:r>
              <a:rPr dirty="0"/>
              <a:t>2 </a:t>
            </a:r>
            <a:r>
              <a:rPr lang="ja-JP" altLang="en-US"/>
              <a:t>隐含层</a:t>
            </a:r>
            <a:endParaRPr dirty="0"/>
          </a:p>
          <a:p>
            <a:r>
              <a:rPr dirty="0" err="1"/>
              <a:t>AlexNet</a:t>
            </a:r>
            <a:endParaRPr dirty="0"/>
          </a:p>
          <a:p>
            <a:pPr lvl="1"/>
            <a:r>
              <a:rPr lang="ja-JP" altLang="en-US"/>
              <a:t>更大更深的</a:t>
            </a:r>
            <a:r>
              <a:rPr dirty="0"/>
              <a:t> </a:t>
            </a:r>
            <a:r>
              <a:rPr dirty="0" err="1"/>
              <a:t>LeNet</a:t>
            </a:r>
            <a:endParaRPr dirty="0"/>
          </a:p>
          <a:p>
            <a:pPr lvl="1"/>
            <a:r>
              <a:rPr dirty="0" err="1"/>
              <a:t>ReLu</a:t>
            </a:r>
            <a:r>
              <a:rPr lang="zh-CN" altLang="en-US" dirty="0"/>
              <a:t> </a:t>
            </a:r>
            <a:r>
              <a:rPr lang="ja-JP" altLang="en-US"/>
              <a:t>激活</a:t>
            </a:r>
            <a:r>
              <a:rPr dirty="0"/>
              <a:t>, </a:t>
            </a:r>
            <a:r>
              <a:rPr lang="ja-JP" altLang="en-US"/>
              <a:t>丢弃法</a:t>
            </a:r>
            <a:r>
              <a:rPr dirty="0"/>
              <a:t>, </a:t>
            </a:r>
            <a:r>
              <a:rPr lang="ja-JP" altLang="en-US"/>
              <a:t>预处理</a:t>
            </a:r>
            <a:endParaRPr dirty="0"/>
          </a:p>
          <a:p>
            <a:r>
              <a:rPr dirty="0"/>
              <a:t>VGG</a:t>
            </a:r>
          </a:p>
          <a:p>
            <a:pPr lvl="1"/>
            <a:r>
              <a:rPr lang="ja-JP" altLang="en-US"/>
              <a:t>更大更深的</a:t>
            </a:r>
            <a:r>
              <a:rPr lang="zh-CN" altLang="en-US" dirty="0"/>
              <a:t> </a:t>
            </a:r>
            <a:r>
              <a:rPr dirty="0" err="1"/>
              <a:t>AlexNet</a:t>
            </a:r>
            <a:r>
              <a:rPr dirty="0"/>
              <a:t> (</a:t>
            </a:r>
            <a:r>
              <a:rPr lang="ja-JP" altLang="en-US"/>
              <a:t>重复的</a:t>
            </a:r>
            <a:r>
              <a:rPr dirty="0"/>
              <a:t> VGG </a:t>
            </a:r>
            <a:r>
              <a:rPr lang="ja-JP" altLang="en-US"/>
              <a:t>块</a:t>
            </a:r>
            <a:r>
              <a:rPr dirty="0"/>
              <a:t>)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bokeh_plot (2).png" descr="bokeh_plot (2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85" y="-194890"/>
            <a:ext cx="5290323" cy="5290323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Oval"/>
          <p:cNvSpPr/>
          <p:nvPr/>
        </p:nvSpPr>
        <p:spPr>
          <a:xfrm rot="18607187">
            <a:off x="2548636" y="602326"/>
            <a:ext cx="943512" cy="2336419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5" name="AlexNet"/>
          <p:cNvSpPr/>
          <p:nvPr/>
        </p:nvSpPr>
        <p:spPr>
          <a:xfrm>
            <a:off x="5497298" y="3432245"/>
            <a:ext cx="1817689" cy="7096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13" y="0"/>
                </a:moveTo>
                <a:cubicBezTo>
                  <a:pt x="3597" y="0"/>
                  <a:pt x="3259" y="865"/>
                  <a:pt x="3259" y="1933"/>
                </a:cubicBezTo>
                <a:lnTo>
                  <a:pt x="3259" y="8372"/>
                </a:lnTo>
                <a:lnTo>
                  <a:pt x="0" y="12250"/>
                </a:lnTo>
                <a:lnTo>
                  <a:pt x="3259" y="16115"/>
                </a:lnTo>
                <a:lnTo>
                  <a:pt x="3259" y="19667"/>
                </a:lnTo>
                <a:cubicBezTo>
                  <a:pt x="3259" y="20735"/>
                  <a:pt x="3597" y="21600"/>
                  <a:pt x="4013" y="21600"/>
                </a:cubicBezTo>
                <a:lnTo>
                  <a:pt x="20845" y="21600"/>
                </a:lnTo>
                <a:cubicBezTo>
                  <a:pt x="21262" y="21600"/>
                  <a:pt x="21600" y="20735"/>
                  <a:pt x="21600" y="19667"/>
                </a:cubicBezTo>
                <a:lnTo>
                  <a:pt x="21600" y="1933"/>
                </a:lnTo>
                <a:cubicBezTo>
                  <a:pt x="21600" y="865"/>
                  <a:pt x="21262" y="0"/>
                  <a:pt x="20845" y="0"/>
                </a:cubicBezTo>
                <a:lnTo>
                  <a:pt x="4013" y="0"/>
                </a:lnTo>
                <a:close/>
              </a:path>
            </a:pathLst>
          </a:custGeom>
          <a:solidFill>
            <a:srgbClr val="49A8F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AlexNet</a:t>
            </a:r>
          </a:p>
        </p:txBody>
      </p:sp>
      <p:sp>
        <p:nvSpPr>
          <p:cNvPr id="346" name="VGG"/>
          <p:cNvSpPr/>
          <p:nvPr/>
        </p:nvSpPr>
        <p:spPr>
          <a:xfrm>
            <a:off x="2385392" y="2526379"/>
            <a:ext cx="1270001" cy="88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160" y="0"/>
                </a:moveTo>
                <a:lnTo>
                  <a:pt x="14006" y="6567"/>
                </a:lnTo>
                <a:lnTo>
                  <a:pt x="1080" y="6567"/>
                </a:lnTo>
                <a:cubicBezTo>
                  <a:pt x="484" y="6567"/>
                  <a:pt x="0" y="7258"/>
                  <a:pt x="0" y="8110"/>
                </a:cubicBezTo>
                <a:lnTo>
                  <a:pt x="0" y="20057"/>
                </a:lnTo>
                <a:cubicBezTo>
                  <a:pt x="0" y="20909"/>
                  <a:pt x="484" y="21600"/>
                  <a:pt x="1080" y="21600"/>
                </a:cubicBezTo>
                <a:lnTo>
                  <a:pt x="20520" y="21600"/>
                </a:lnTo>
                <a:cubicBezTo>
                  <a:pt x="21116" y="21600"/>
                  <a:pt x="21600" y="20909"/>
                  <a:pt x="21600" y="20057"/>
                </a:cubicBezTo>
                <a:lnTo>
                  <a:pt x="21600" y="8110"/>
                </a:lnTo>
                <a:cubicBezTo>
                  <a:pt x="21600" y="7258"/>
                  <a:pt x="21116" y="6567"/>
                  <a:pt x="20520" y="6567"/>
                </a:cubicBezTo>
                <a:lnTo>
                  <a:pt x="18320" y="6567"/>
                </a:lnTo>
                <a:lnTo>
                  <a:pt x="16160" y="0"/>
                </a:lnTo>
                <a:close/>
              </a:path>
            </a:pathLst>
          </a:custGeom>
          <a:solidFill>
            <a:srgbClr val="49A8F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VGG</a:t>
            </a:r>
          </a:p>
        </p:txBody>
      </p:sp>
      <p:sp>
        <p:nvSpPr>
          <p:cNvPr id="347" name="GluonCV Model Zoo…"/>
          <p:cNvSpPr txBox="1"/>
          <p:nvPr/>
        </p:nvSpPr>
        <p:spPr>
          <a:xfrm>
            <a:off x="5948992" y="183884"/>
            <a:ext cx="3159896" cy="2215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/>
            </a:pPr>
            <a:r>
              <a:t>GluonCV Model Zoo</a:t>
            </a:r>
            <a:br/>
            <a:endParaRPr/>
          </a:p>
          <a:p>
            <a:pPr>
              <a:defRPr sz="2400" b="1"/>
            </a:pPr>
            <a:r>
              <a:rPr u="sng">
                <a:solidFill>
                  <a:srgbClr val="686CEA"/>
                </a:solidFill>
                <a:uFill>
                  <a:solidFill>
                    <a:srgbClr val="686CEA"/>
                  </a:solidFill>
                </a:uFill>
                <a:hlinkClick r:id="rId3"/>
              </a:rPr>
              <a:t>gluon-cv.mxnet.io/model_zoo/classification.html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Network in Network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4179651" cy="1866767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网络中的网络</a:t>
            </a:r>
            <a:endParaRPr dirty="0"/>
          </a:p>
        </p:txBody>
      </p:sp>
      <p:pic>
        <p:nvPicPr>
          <p:cNvPr id="3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2116" y="318689"/>
            <a:ext cx="3598995" cy="39832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The Curse of the Last Layer(s)"/>
          <p:cNvSpPr txBox="1">
            <a:spLocks noGrp="1"/>
          </p:cNvSpPr>
          <p:nvPr>
            <p:ph type="title"/>
          </p:nvPr>
        </p:nvSpPr>
        <p:spPr>
          <a:xfrm>
            <a:off x="685800" y="885338"/>
            <a:ext cx="7772400" cy="93010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ja-JP" altLang="en-US"/>
              <a:t>最后一层的诅咒</a:t>
            </a:r>
            <a:endParaRPr dirty="0"/>
          </a:p>
        </p:txBody>
      </p:sp>
      <p:pic>
        <p:nvPicPr>
          <p:cNvPr id="3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7874"/>
            <a:ext cx="9144000" cy="2301552"/>
          </a:xfrm>
          <a:prstGeom prst="rect">
            <a:avLst/>
          </a:prstGeom>
          <a:ln w="12700">
            <a:miter lim="400000"/>
          </a:ln>
        </p:spPr>
      </p:pic>
      <p:sp>
        <p:nvSpPr>
          <p:cNvPr id="354" name="Rounded Rectangle"/>
          <p:cNvSpPr/>
          <p:nvPr/>
        </p:nvSpPr>
        <p:spPr>
          <a:xfrm>
            <a:off x="7772400" y="1873250"/>
            <a:ext cx="1270000" cy="2276151"/>
          </a:xfrm>
          <a:prstGeom prst="roundRect">
            <a:avLst>
              <a:gd name="adj" fmla="val 15000"/>
            </a:avLst>
          </a:prstGeom>
          <a:ln w="12700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Rounded Rectangle"/>
          <p:cNvSpPr/>
          <p:nvPr/>
        </p:nvSpPr>
        <p:spPr>
          <a:xfrm>
            <a:off x="4217470" y="3143676"/>
            <a:ext cx="4598492" cy="1329822"/>
          </a:xfrm>
          <a:prstGeom prst="roundRect">
            <a:avLst>
              <a:gd name="adj" fmla="val 14325"/>
            </a:avLst>
          </a:prstGeom>
          <a:ln w="12700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7" name="The Last Layer(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最后一层的诅咒</a:t>
            </a:r>
            <a:endParaRPr dirty="0"/>
          </a:p>
        </p:txBody>
      </p:sp>
      <p:sp>
        <p:nvSpPr>
          <p:cNvPr id="358" name="Convolution layers need relatively few parameters…"/>
          <p:cNvSpPr txBox="1">
            <a:spLocks noGrp="1"/>
          </p:cNvSpPr>
          <p:nvPr>
            <p:ph type="body" sz="half" idx="1"/>
          </p:nvPr>
        </p:nvSpPr>
        <p:spPr>
          <a:xfrm>
            <a:off x="4277980" y="1119489"/>
            <a:ext cx="4586995" cy="4048374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卷积层需要相对较少的参数</a:t>
            </a:r>
          </a:p>
          <a:p>
            <a:pPr marL="240631" indent="-240631">
              <a:buSzPct val="100000"/>
              <a:buChar char="•"/>
            </a:pPr>
            <a:endParaRPr lang="ja-JP" altLang="en-US"/>
          </a:p>
          <a:p>
            <a:pPr marL="240631" indent="-240631">
              <a:buSzPct val="100000"/>
              <a:buChar char="•"/>
            </a:pPr>
            <a:r>
              <a:rPr lang="ja-JP" altLang="en-US"/>
              <a:t>最后一层</a:t>
            </a:r>
            <a:r>
              <a:rPr lang="en-US" altLang="ja-JP" dirty="0"/>
              <a:t>(</a:t>
            </a:r>
            <a:r>
              <a:rPr lang="ja-JP" altLang="en-US"/>
              <a:t>稠密层</a:t>
            </a:r>
            <a:r>
              <a:rPr lang="en-US" altLang="ja-JP" dirty="0"/>
              <a:t>)</a:t>
            </a:r>
            <a:r>
              <a:rPr lang="ja-JP" altLang="en-US"/>
              <a:t>对于</a:t>
            </a:r>
            <a:r>
              <a:rPr lang="en-US" altLang="ja-JP" dirty="0"/>
              <a:t>n</a:t>
            </a:r>
            <a:r>
              <a:rPr lang="ja-JP" altLang="en-US"/>
              <a:t>个类的需 要许多参数 </a:t>
            </a:r>
          </a:p>
          <a:p>
            <a:pPr marL="240631" indent="-240631">
              <a:buSzPct val="100000"/>
              <a:buChar char="•"/>
            </a:pPr>
            <a:endParaRPr lang="ja-JP" altLang="en-US"/>
          </a:p>
          <a:p>
            <a:pPr marL="240631" indent="-240631">
              <a:buSzPct val="100000"/>
              <a:buChar char="•"/>
            </a:pPr>
            <a:r>
              <a:rPr lang="en-US" dirty="0" err="1"/>
              <a:t>LeNet</a:t>
            </a:r>
            <a:r>
              <a:rPr lang="en-US" dirty="0"/>
              <a:t> 16x5x5x120 = 48k</a:t>
            </a:r>
          </a:p>
          <a:p>
            <a:pPr marL="240631" indent="-240631">
              <a:buSzPct val="100000"/>
              <a:buChar char="•"/>
            </a:pPr>
            <a:r>
              <a:rPr lang="en-US" dirty="0" err="1"/>
              <a:t>AlexNet</a:t>
            </a:r>
            <a:r>
              <a:rPr lang="en-US" dirty="0"/>
              <a:t> 256x5x5x4096 = 26M</a:t>
            </a:r>
          </a:p>
          <a:p>
            <a:pPr marL="240631" indent="-240631">
              <a:buSzPct val="100000"/>
              <a:buChar char="•"/>
            </a:pPr>
            <a:r>
              <a:rPr lang="en-US" dirty="0"/>
              <a:t>VGG 512x7x7x4096 = 102M</a:t>
            </a:r>
            <a:endParaRPr dirty="0"/>
          </a:p>
        </p:txBody>
      </p:sp>
      <p:grpSp>
        <p:nvGrpSpPr>
          <p:cNvPr id="361" name="Group"/>
          <p:cNvGrpSpPr/>
          <p:nvPr/>
        </p:nvGrpSpPr>
        <p:grpSpPr>
          <a:xfrm>
            <a:off x="-7734300" y="1188276"/>
            <a:ext cx="11804621" cy="3157938"/>
            <a:chOff x="0" y="0"/>
            <a:chExt cx="11804620" cy="3157936"/>
          </a:xfrm>
        </p:grpSpPr>
        <p:pic>
          <p:nvPicPr>
            <p:cNvPr id="359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6705"/>
              <a:ext cx="11804621" cy="29712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0" name="Rounded Rectangle"/>
            <p:cNvSpPr/>
            <p:nvPr/>
          </p:nvSpPr>
          <p:spPr>
            <a:xfrm>
              <a:off x="10033927" y="0"/>
              <a:ext cx="1639531" cy="2938441"/>
            </a:xfrm>
            <a:prstGeom prst="roundRect">
              <a:avLst>
                <a:gd name="adj" fmla="val 15000"/>
              </a:avLst>
            </a:prstGeom>
            <a:noFill/>
            <a:ln w="127000" cap="flat">
              <a:solidFill>
                <a:srgbClr val="FFFB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62" name="Equation"/>
              <p:cNvSpPr txBox="1"/>
              <p:nvPr/>
            </p:nvSpPr>
            <p:spPr>
              <a:xfrm>
                <a:off x="5774123" y="1632677"/>
                <a:ext cx="1323519" cy="33786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sz="2400"/>
              </a:p>
            </p:txBody>
          </p:sp>
        </mc:Choice>
        <mc:Fallback xmlns="">
          <p:sp>
            <p:nvSpPr>
              <p:cNvPr id="362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4123" y="1632677"/>
                <a:ext cx="1323519" cy="337866"/>
              </a:xfrm>
              <a:prstGeom prst="rect">
                <a:avLst/>
              </a:prstGeom>
              <a:blipFill>
                <a:blip r:embed="rId3"/>
                <a:stretch>
                  <a:fillRect l="-3810" r="-1905" b="-25926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3" name="Equation"/>
              <p:cNvSpPr txBox="1"/>
              <p:nvPr/>
            </p:nvSpPr>
            <p:spPr>
              <a:xfrm>
                <a:off x="5543572" y="2684865"/>
                <a:ext cx="1946288" cy="24155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>
                  <a:defRPr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sz="2400" dirty="0"/>
              </a:p>
            </p:txBody>
          </p:sp>
        </mc:Choice>
        <mc:Fallback xmlns="">
          <p:sp>
            <p:nvSpPr>
              <p:cNvPr id="363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3572" y="2684865"/>
                <a:ext cx="1946288" cy="241552"/>
              </a:xfrm>
              <a:prstGeom prst="rect">
                <a:avLst/>
              </a:prstGeom>
              <a:blipFill>
                <a:blip r:embed="rId4"/>
                <a:stretch>
                  <a:fillRect l="-1299" r="-649" b="-75000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7874"/>
            <a:ext cx="9144000" cy="2301552"/>
          </a:xfrm>
          <a:prstGeom prst="rect">
            <a:avLst/>
          </a:prstGeom>
          <a:ln w="12700">
            <a:miter lim="400000"/>
          </a:ln>
        </p:spPr>
      </p:pic>
      <p:sp>
        <p:nvSpPr>
          <p:cNvPr id="488" name="LeNet Architecture"/>
          <p:cNvSpPr txBox="1">
            <a:spLocks noGrp="1"/>
          </p:cNvSpPr>
          <p:nvPr>
            <p:ph type="title"/>
          </p:nvPr>
        </p:nvSpPr>
        <p:spPr>
          <a:xfrm>
            <a:off x="685800" y="533382"/>
            <a:ext cx="7772400" cy="93010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dirty="0" err="1"/>
              <a:t>LeNet</a:t>
            </a:r>
            <a:r>
              <a:rPr dirty="0"/>
              <a:t> </a:t>
            </a:r>
            <a:r>
              <a:rPr lang="ja-JP" altLang="en-US"/>
              <a:t>架构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2838039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VGG paramet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VGG </a:t>
            </a:r>
            <a:r>
              <a:rPr lang="ja-JP" altLang="en-US"/>
              <a:t>参数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469F7B-52C2-FE43-9C8D-44A1D46E69E7}"/>
              </a:ext>
            </a:extLst>
          </p:cNvPr>
          <p:cNvSpPr/>
          <p:nvPr/>
        </p:nvSpPr>
        <p:spPr>
          <a:xfrm>
            <a:off x="798394" y="1140589"/>
            <a:ext cx="605960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sequential1 output shape: (1, 64, 112, 112)</a:t>
            </a:r>
          </a:p>
          <a:p>
            <a:r>
              <a:rPr lang="en-US" dirty="0"/>
              <a:t>sequential2 output shape: (1, 128, 56, 56)</a:t>
            </a:r>
          </a:p>
          <a:p>
            <a:r>
              <a:rPr lang="en-US" dirty="0"/>
              <a:t>sequential3 output shape: (1, 256, 28, 28)</a:t>
            </a:r>
          </a:p>
          <a:p>
            <a:r>
              <a:rPr lang="en-US" dirty="0"/>
              <a:t>sequential4 output shape: (1, 512, 14, 14)</a:t>
            </a:r>
          </a:p>
          <a:p>
            <a:r>
              <a:rPr lang="en-US" dirty="0">
                <a:solidFill>
                  <a:srgbClr val="FF0000"/>
                </a:solidFill>
              </a:rPr>
              <a:t>sequential5 output shape: (1, 512, 7, 7)</a:t>
            </a:r>
          </a:p>
          <a:p>
            <a:r>
              <a:rPr lang="en-US" dirty="0">
                <a:solidFill>
                  <a:srgbClr val="FF0000"/>
                </a:solidFill>
              </a:rPr>
              <a:t>dense0 output shape:      (1, 4096)</a:t>
            </a:r>
          </a:p>
          <a:p>
            <a:r>
              <a:rPr lang="en-US" dirty="0"/>
              <a:t>dropout0 output shape:    (1, 4096)</a:t>
            </a:r>
          </a:p>
          <a:p>
            <a:r>
              <a:rPr lang="en-US" dirty="0"/>
              <a:t>dense1 output shape:      (1, 4096)</a:t>
            </a:r>
          </a:p>
          <a:p>
            <a:r>
              <a:rPr lang="en-US" dirty="0"/>
              <a:t>dropout1 output shape:    (1, 4096)</a:t>
            </a:r>
          </a:p>
          <a:p>
            <a:r>
              <a:rPr lang="en-US" dirty="0"/>
              <a:t>dense2 output shape:      (1, 10)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Breaking the Curse of the Last Lay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打破最后一层诅咒</a:t>
            </a:r>
            <a:endParaRPr dirty="0"/>
          </a:p>
        </p:txBody>
      </p:sp>
      <p:sp>
        <p:nvSpPr>
          <p:cNvPr id="369" name="Key Idea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415831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关键理念</a:t>
            </a:r>
          </a:p>
          <a:p>
            <a:pPr marL="1040731" lvl="1" indent="-240631"/>
            <a:r>
              <a:rPr lang="ja-JP" altLang="en-US"/>
              <a:t>丢弃稠密层的最后一层或者几层</a:t>
            </a:r>
          </a:p>
          <a:p>
            <a:pPr marL="1040731" lvl="1" indent="-240631"/>
            <a:r>
              <a:rPr lang="ja-JP" altLang="en-US"/>
              <a:t>卷积和池化会降低分辨率（例如，步幅为</a:t>
            </a:r>
            <a:r>
              <a:rPr lang="en-US" altLang="zh-CN" dirty="0"/>
              <a:t>2</a:t>
            </a:r>
            <a:r>
              <a:rPr lang="ja-JP" altLang="en-US"/>
              <a:t>会降低</a:t>
            </a:r>
            <a:r>
              <a:rPr lang="en-US" altLang="ja-JP" dirty="0"/>
              <a:t>4</a:t>
            </a:r>
            <a:r>
              <a:rPr lang="ja-JP" altLang="en-US"/>
              <a:t>倍的分辨率）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实施细节</a:t>
            </a:r>
          </a:p>
          <a:p>
            <a:pPr marL="1040731" lvl="1" indent="-240631"/>
            <a:r>
              <a:rPr lang="ja-JP" altLang="en-US"/>
              <a:t>逐步降低分辨率</a:t>
            </a:r>
          </a:p>
          <a:p>
            <a:pPr marL="1040731" lvl="1" indent="-240631"/>
            <a:r>
              <a:rPr lang="ja-JP" altLang="en-US"/>
              <a:t>增加通道数量</a:t>
            </a:r>
          </a:p>
          <a:p>
            <a:pPr marL="1040731" lvl="1" indent="-240631"/>
            <a:r>
              <a:rPr lang="ja-JP" altLang="en-US"/>
              <a:t>使用</a:t>
            </a:r>
            <a:r>
              <a:rPr lang="en-US" altLang="ja-JP" dirty="0"/>
              <a:t>1</a:t>
            </a:r>
            <a:r>
              <a:rPr lang="en-US" dirty="0"/>
              <a:t>x1</a:t>
            </a:r>
            <a:r>
              <a:rPr lang="ja-JP" altLang="en-US"/>
              <a:t>卷积</a:t>
            </a:r>
          </a:p>
          <a:p>
            <a:pPr marL="240631" indent="-240631">
              <a:buSzPct val="100000"/>
              <a:buFontTx/>
              <a:buChar char="•"/>
            </a:pPr>
            <a:r>
              <a:rPr lang="ja-JP" altLang="en-US"/>
              <a:t>最后应用全局平均</a:t>
            </a:r>
            <a:r>
              <a:rPr lang="zh-CN" altLang="en-US" dirty="0"/>
              <a:t>池化</a:t>
            </a:r>
          </a:p>
        </p:txBody>
      </p:sp>
      <p:pic>
        <p:nvPicPr>
          <p:cNvPr id="370" name="Screen Shot 2019-02-15 at 1.13.31 PM.png" descr="Screen Shot 2019-02-15 at 1.13.31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850" y="2618724"/>
            <a:ext cx="3428350" cy="1283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Extreme case 1x1 image with n channels…"/>
          <p:cNvSpPr txBox="1">
            <a:spLocks noGrp="1"/>
          </p:cNvSpPr>
          <p:nvPr>
            <p:ph type="body" sz="half" idx="1"/>
          </p:nvPr>
        </p:nvSpPr>
        <p:spPr>
          <a:xfrm>
            <a:off x="340592" y="1237513"/>
            <a:ext cx="4050707" cy="3325746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具有</a:t>
            </a:r>
            <a:r>
              <a:rPr lang="en-US" dirty="0"/>
              <a:t>n</a:t>
            </a:r>
            <a:r>
              <a:rPr lang="ja-JP" altLang="en-US"/>
              <a:t>个通道的极端情况</a:t>
            </a:r>
            <a:r>
              <a:rPr lang="zh-CN" altLang="en-US" dirty="0"/>
              <a:t> </a:t>
            </a:r>
            <a:r>
              <a:rPr lang="en-US" altLang="ja-JP" dirty="0"/>
              <a:t>1</a:t>
            </a:r>
            <a:r>
              <a:rPr lang="en-US" dirty="0"/>
              <a:t>x1</a:t>
            </a:r>
            <a:r>
              <a:rPr lang="zh-CN" altLang="en-US" dirty="0"/>
              <a:t> </a:t>
            </a:r>
            <a:r>
              <a:rPr lang="ja-JP" altLang="en-US"/>
              <a:t>图像</a:t>
            </a:r>
          </a:p>
          <a:p>
            <a:r>
              <a:rPr lang="ja-JP" altLang="en-US"/>
              <a:t>相当于</a:t>
            </a:r>
            <a:r>
              <a:rPr lang="en-US" dirty="0"/>
              <a:t>MLP</a:t>
            </a:r>
          </a:p>
          <a:p>
            <a:r>
              <a:rPr lang="zh-CN" altLang="en-US"/>
              <a:t>推理</a:t>
            </a:r>
            <a:r>
              <a:rPr lang="ja-JP" altLang="en-US"/>
              <a:t>时</a:t>
            </a:r>
            <a:r>
              <a:rPr lang="zh-CN" altLang="en-US" dirty="0"/>
              <a:t>：</a:t>
            </a:r>
            <a:r>
              <a:rPr lang="ja-JP" altLang="en-US"/>
              <a:t>池化增强平移稳定性（例如</a:t>
            </a:r>
            <a:r>
              <a:rPr lang="en-US" altLang="ja-JP" dirty="0"/>
              <a:t>5</a:t>
            </a:r>
            <a:r>
              <a:rPr lang="en-US" dirty="0"/>
              <a:t>x5）</a:t>
            </a:r>
            <a:endParaRPr dirty="0"/>
          </a:p>
        </p:txBody>
      </p:sp>
      <p:pic>
        <p:nvPicPr>
          <p:cNvPr id="37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558" y="-12221"/>
            <a:ext cx="4669388" cy="5167942"/>
          </a:xfrm>
          <a:prstGeom prst="rect">
            <a:avLst/>
          </a:prstGeom>
          <a:ln w="12700">
            <a:miter lim="400000"/>
          </a:ln>
        </p:spPr>
      </p:pic>
      <p:sp>
        <p:nvSpPr>
          <p:cNvPr id="374" name="What’s a 1x1 convolution anyway?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4492278" cy="546981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为什么用</a:t>
            </a:r>
            <a:r>
              <a:rPr lang="zh-CN" altLang="en-US" dirty="0"/>
              <a:t> </a:t>
            </a:r>
            <a:r>
              <a:rPr dirty="0"/>
              <a:t>1x1 </a:t>
            </a:r>
            <a:r>
              <a:rPr lang="ja-JP" altLang="en-US"/>
              <a:t>卷积</a:t>
            </a:r>
            <a:r>
              <a:rPr dirty="0"/>
              <a:t>?</a:t>
            </a:r>
          </a:p>
        </p:txBody>
      </p:sp>
      <p:grpSp>
        <p:nvGrpSpPr>
          <p:cNvPr id="377" name="Group"/>
          <p:cNvGrpSpPr/>
          <p:nvPr/>
        </p:nvGrpSpPr>
        <p:grpSpPr>
          <a:xfrm>
            <a:off x="623033" y="3562996"/>
            <a:ext cx="2799131" cy="1306098"/>
            <a:chOff x="0" y="0"/>
            <a:chExt cx="2799129" cy="1306097"/>
          </a:xfrm>
        </p:grpSpPr>
        <p:pic>
          <p:nvPicPr>
            <p:cNvPr id="375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27768"/>
              <a:ext cx="1317555" cy="10505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76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81575" y="0"/>
              <a:ext cx="1317555" cy="13060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NiN Bloc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NiN</a:t>
            </a:r>
            <a:r>
              <a:rPr dirty="0"/>
              <a:t> </a:t>
            </a:r>
            <a:r>
              <a:rPr lang="ja-JP" altLang="en-US"/>
              <a:t>块</a:t>
            </a:r>
            <a:endParaRPr dirty="0"/>
          </a:p>
        </p:txBody>
      </p:sp>
      <p:sp>
        <p:nvSpPr>
          <p:cNvPr id="380" name="A convolutional layer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5662337" cy="37387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卷积层</a:t>
            </a:r>
          </a:p>
          <a:p>
            <a:pPr lvl="1"/>
            <a:r>
              <a:rPr lang="ja-JP" altLang="en-US"/>
              <a:t>超参数</a:t>
            </a:r>
            <a:r>
              <a:rPr lang="zh-CN" altLang="en-US" dirty="0"/>
              <a:t>：卷积核</a:t>
            </a:r>
            <a:r>
              <a:rPr lang="ja-JP" altLang="en-US"/>
              <a:t>大小，步幅和填充</a:t>
            </a:r>
          </a:p>
          <a:p>
            <a:r>
              <a:rPr lang="ja-JP" altLang="en-US"/>
              <a:t>接下来是两个</a:t>
            </a:r>
            <a:r>
              <a:rPr lang="zh-CN" altLang="en-US" dirty="0"/>
              <a:t> </a:t>
            </a:r>
            <a:r>
              <a:rPr lang="en-US" altLang="ja-JP" dirty="0"/>
              <a:t>1</a:t>
            </a:r>
            <a:r>
              <a:rPr lang="en-US" dirty="0"/>
              <a:t>x1</a:t>
            </a:r>
            <a:r>
              <a:rPr lang="zh-CN" altLang="en-US" dirty="0"/>
              <a:t> </a:t>
            </a:r>
            <a:r>
              <a:rPr lang="ja-JP" altLang="en-US"/>
              <a:t>卷积层</a:t>
            </a:r>
          </a:p>
          <a:p>
            <a:pPr lvl="1"/>
            <a:r>
              <a:rPr lang="ja-JP" altLang="en-US"/>
              <a:t>步幅</a:t>
            </a:r>
            <a:r>
              <a:rPr lang="en-US" altLang="zh-CN" dirty="0"/>
              <a:t>1</a:t>
            </a:r>
          </a:p>
          <a:p>
            <a:pPr lvl="1"/>
            <a:r>
              <a:rPr lang="ja-JP" altLang="en-US"/>
              <a:t>无填充</a:t>
            </a:r>
            <a:endParaRPr lang="en-US" altLang="ja-JP" dirty="0"/>
          </a:p>
          <a:p>
            <a:pPr lvl="1"/>
            <a:r>
              <a:rPr lang="ja-JP" altLang="en-US"/>
              <a:t>与第一层输出通道相同</a:t>
            </a:r>
          </a:p>
          <a:p>
            <a:pPr lvl="1"/>
            <a:r>
              <a:rPr lang="ja-JP" altLang="en-US"/>
              <a:t>充当稠密层</a:t>
            </a:r>
            <a:endParaRPr dirty="0"/>
          </a:p>
        </p:txBody>
      </p:sp>
      <p:pic>
        <p:nvPicPr>
          <p:cNvPr id="381" name="Screen Shot 2019-02-22 at 11.25.56 AM.png" descr="Screen Shot 2019-02-22 at 11.25.56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768" y="1412427"/>
            <a:ext cx="2444240" cy="23186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Image" descr="Image"/>
          <p:cNvPicPr>
            <a:picLocks noChangeAspect="1"/>
          </p:cNvPicPr>
          <p:nvPr/>
        </p:nvPicPr>
        <p:blipFill>
          <a:blip r:embed="rId2"/>
          <a:srcRect l="78809" t="24397" b="24397"/>
          <a:stretch>
            <a:fillRect/>
          </a:stretch>
        </p:blipFill>
        <p:spPr>
          <a:xfrm>
            <a:off x="6445407" y="730628"/>
            <a:ext cx="1368121" cy="1986952"/>
          </a:xfrm>
          <a:prstGeom prst="rect">
            <a:avLst/>
          </a:prstGeom>
          <a:ln w="12700">
            <a:miter lim="400000"/>
          </a:ln>
        </p:spPr>
      </p:pic>
      <p:sp>
        <p:nvSpPr>
          <p:cNvPr id="384" name="NiN Networ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NiN</a:t>
            </a:r>
            <a:r>
              <a:rPr dirty="0"/>
              <a:t> </a:t>
            </a:r>
            <a:r>
              <a:rPr lang="ja-JP" altLang="en-US"/>
              <a:t>网络</a:t>
            </a:r>
            <a:endParaRPr dirty="0"/>
          </a:p>
        </p:txBody>
      </p:sp>
      <p:pic>
        <p:nvPicPr>
          <p:cNvPr id="38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870" y="827022"/>
            <a:ext cx="6456260" cy="38804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6" name="Screen Shot 2019-02-22 at 11.26.04 AM.png" descr="Screen Shot 2019-02-22 at 11.26.04 AM.png"/>
          <p:cNvPicPr>
            <a:picLocks noChangeAspect="1"/>
          </p:cNvPicPr>
          <p:nvPr/>
        </p:nvPicPr>
        <p:blipFill>
          <a:blip r:embed="rId3"/>
          <a:srcRect t="25944"/>
          <a:stretch>
            <a:fillRect/>
          </a:stretch>
        </p:blipFill>
        <p:spPr>
          <a:xfrm>
            <a:off x="6403537" y="1460847"/>
            <a:ext cx="1451834" cy="3312659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Rounded Rectangle"/>
          <p:cNvSpPr/>
          <p:nvPr/>
        </p:nvSpPr>
        <p:spPr>
          <a:xfrm>
            <a:off x="2929433" y="725130"/>
            <a:ext cx="1567459" cy="1100916"/>
          </a:xfrm>
          <a:prstGeom prst="roundRect">
            <a:avLst>
              <a:gd name="adj" fmla="val 7837"/>
            </a:avLst>
          </a:prstGeom>
          <a:ln w="12700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8" name="Rounded Rectangle"/>
          <p:cNvSpPr/>
          <p:nvPr/>
        </p:nvSpPr>
        <p:spPr>
          <a:xfrm>
            <a:off x="6383793" y="1005795"/>
            <a:ext cx="1567459" cy="437986"/>
          </a:xfrm>
          <a:prstGeom prst="roundRect">
            <a:avLst>
              <a:gd name="adj" fmla="val 19698"/>
            </a:avLst>
          </a:prstGeom>
          <a:ln w="12700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9" name="NiN Net"/>
          <p:cNvSpPr/>
          <p:nvPr/>
        </p:nvSpPr>
        <p:spPr>
          <a:xfrm>
            <a:off x="7123305" y="288415"/>
            <a:ext cx="1749823" cy="8501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821" y="0"/>
                </a:moveTo>
                <a:cubicBezTo>
                  <a:pt x="3487" y="0"/>
                  <a:pt x="3219" y="553"/>
                  <a:pt x="3219" y="1240"/>
                </a:cubicBezTo>
                <a:lnTo>
                  <a:pt x="3219" y="13129"/>
                </a:lnTo>
                <a:lnTo>
                  <a:pt x="0" y="21600"/>
                </a:lnTo>
                <a:lnTo>
                  <a:pt x="6153" y="17224"/>
                </a:lnTo>
                <a:lnTo>
                  <a:pt x="20993" y="17224"/>
                </a:lnTo>
                <a:cubicBezTo>
                  <a:pt x="21326" y="17224"/>
                  <a:pt x="21600" y="16671"/>
                  <a:pt x="21600" y="15983"/>
                </a:cubicBezTo>
                <a:lnTo>
                  <a:pt x="21600" y="1240"/>
                </a:lnTo>
                <a:cubicBezTo>
                  <a:pt x="21600" y="553"/>
                  <a:pt x="21326" y="0"/>
                  <a:pt x="20993" y="0"/>
                </a:cubicBezTo>
                <a:lnTo>
                  <a:pt x="3821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dirty="0" err="1"/>
              <a:t>NiN</a:t>
            </a:r>
            <a:r>
              <a:rPr dirty="0"/>
              <a:t> </a:t>
            </a:r>
            <a:r>
              <a:rPr lang="ja-JP" altLang="en-US"/>
              <a:t>网络</a:t>
            </a:r>
            <a:endParaRPr dirty="0"/>
          </a:p>
        </p:txBody>
      </p:sp>
      <p:sp>
        <p:nvSpPr>
          <p:cNvPr id="390" name="VGG Net"/>
          <p:cNvSpPr/>
          <p:nvPr/>
        </p:nvSpPr>
        <p:spPr>
          <a:xfrm>
            <a:off x="4291425" y="453661"/>
            <a:ext cx="1749823" cy="8501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821" y="0"/>
                </a:moveTo>
                <a:cubicBezTo>
                  <a:pt x="3487" y="0"/>
                  <a:pt x="3219" y="553"/>
                  <a:pt x="3219" y="1240"/>
                </a:cubicBezTo>
                <a:lnTo>
                  <a:pt x="3219" y="13129"/>
                </a:lnTo>
                <a:lnTo>
                  <a:pt x="0" y="21600"/>
                </a:lnTo>
                <a:lnTo>
                  <a:pt x="6153" y="17224"/>
                </a:lnTo>
                <a:lnTo>
                  <a:pt x="20993" y="17224"/>
                </a:lnTo>
                <a:cubicBezTo>
                  <a:pt x="21326" y="17224"/>
                  <a:pt x="21600" y="16671"/>
                  <a:pt x="21600" y="15983"/>
                </a:cubicBezTo>
                <a:lnTo>
                  <a:pt x="21600" y="1240"/>
                </a:lnTo>
                <a:cubicBezTo>
                  <a:pt x="21600" y="553"/>
                  <a:pt x="21326" y="0"/>
                  <a:pt x="20993" y="0"/>
                </a:cubicBezTo>
                <a:lnTo>
                  <a:pt x="3821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dirty="0"/>
              <a:t>VGG </a:t>
            </a:r>
            <a:r>
              <a:rPr lang="ja-JP" altLang="en-US"/>
              <a:t>网络</a:t>
            </a:r>
            <a:endParaRPr dirty="0"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NiN Last Lay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NiN</a:t>
            </a:r>
            <a:r>
              <a:rPr dirty="0"/>
              <a:t> </a:t>
            </a:r>
            <a:r>
              <a:rPr lang="ja-JP" altLang="en-US"/>
              <a:t>最后一层</a:t>
            </a:r>
            <a:endParaRPr dirty="0"/>
          </a:p>
        </p:txBody>
      </p:sp>
      <p:sp>
        <p:nvSpPr>
          <p:cNvPr id="393" name="Replaced AlexNet’s dense layers with a NiN block…"/>
          <p:cNvSpPr txBox="1">
            <a:spLocks noGrp="1"/>
          </p:cNvSpPr>
          <p:nvPr>
            <p:ph type="body" sz="half" idx="1"/>
          </p:nvPr>
        </p:nvSpPr>
        <p:spPr>
          <a:xfrm>
            <a:off x="340592" y="973370"/>
            <a:ext cx="8310088" cy="116069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用</a:t>
            </a:r>
            <a:r>
              <a:rPr lang="zh-CN" altLang="en-US" dirty="0"/>
              <a:t> </a:t>
            </a:r>
            <a:r>
              <a:rPr lang="en-US" dirty="0" err="1"/>
              <a:t>NiN</a:t>
            </a:r>
            <a:r>
              <a:rPr lang="zh-CN" altLang="en-US" dirty="0"/>
              <a:t> </a:t>
            </a:r>
            <a:r>
              <a:rPr lang="ja-JP" altLang="en-US"/>
              <a:t>块替换了</a:t>
            </a:r>
            <a:r>
              <a:rPr lang="zh-CN" altLang="en-US" dirty="0"/>
              <a:t> </a:t>
            </a:r>
            <a:r>
              <a:rPr lang="en-US" dirty="0" err="1"/>
              <a:t>AlexNet</a:t>
            </a:r>
            <a:r>
              <a:rPr lang="zh-CN" altLang="en-US" dirty="0"/>
              <a:t> </a:t>
            </a:r>
            <a:r>
              <a:rPr lang="ja-JP" altLang="en-US"/>
              <a:t>的稠密层</a:t>
            </a:r>
          </a:p>
          <a:p>
            <a:r>
              <a:rPr lang="ja-JP" altLang="en-US"/>
              <a:t>输出</a:t>
            </a:r>
            <a:r>
              <a:rPr lang="zh-CN" altLang="en-US" dirty="0"/>
              <a:t>：</a:t>
            </a:r>
            <a:r>
              <a:rPr lang="ja-JP" altLang="en-US"/>
              <a:t>全局平均</a:t>
            </a:r>
            <a:r>
              <a:rPr lang="zh-CN" altLang="en-US" dirty="0"/>
              <a:t>池</a:t>
            </a:r>
            <a:r>
              <a:rPr lang="ja-JP" altLang="en-US"/>
              <a:t>化层</a:t>
            </a:r>
            <a:endParaRPr dirty="0"/>
          </a:p>
        </p:txBody>
      </p:sp>
      <p:sp>
        <p:nvSpPr>
          <p:cNvPr id="394" name="NiN"/>
          <p:cNvSpPr txBox="1"/>
          <p:nvPr/>
        </p:nvSpPr>
        <p:spPr>
          <a:xfrm>
            <a:off x="2230337" y="2076507"/>
            <a:ext cx="48510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NiN</a:t>
            </a:r>
            <a:endParaRPr dirty="0"/>
          </a:p>
        </p:txBody>
      </p:sp>
      <p:sp>
        <p:nvSpPr>
          <p:cNvPr id="395" name="AlexNet"/>
          <p:cNvSpPr txBox="1"/>
          <p:nvPr/>
        </p:nvSpPr>
        <p:spPr>
          <a:xfrm>
            <a:off x="5378633" y="2065853"/>
            <a:ext cx="90457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AlexNet</a:t>
            </a:r>
            <a:endParaRPr dirty="0"/>
          </a:p>
        </p:txBody>
      </p:sp>
      <p:grpSp>
        <p:nvGrpSpPr>
          <p:cNvPr id="398" name="Group"/>
          <p:cNvGrpSpPr/>
          <p:nvPr/>
        </p:nvGrpSpPr>
        <p:grpSpPr>
          <a:xfrm>
            <a:off x="898741" y="2348307"/>
            <a:ext cx="6636834" cy="2537434"/>
            <a:chOff x="0" y="0"/>
            <a:chExt cx="6636833" cy="2537433"/>
          </a:xfrm>
        </p:grpSpPr>
        <p:pic>
          <p:nvPicPr>
            <p:cNvPr id="396" name="Image" descr="Image"/>
            <p:cNvPicPr>
              <a:picLocks noChangeAspect="1"/>
            </p:cNvPicPr>
            <p:nvPr/>
          </p:nvPicPr>
          <p:blipFill>
            <a:blip r:embed="rId2"/>
            <a:srcRect b="71776"/>
            <a:stretch>
              <a:fillRect/>
            </a:stretch>
          </p:blipFill>
          <p:spPr>
            <a:xfrm>
              <a:off x="3387627" y="0"/>
              <a:ext cx="3249207" cy="25372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97" name="Screen Shot 2019-02-22 at 11.26.04 AM.png" descr="Screen Shot 2019-02-22 at 11.26.04 AM.png"/>
            <p:cNvPicPr>
              <a:picLocks noChangeAspect="1"/>
            </p:cNvPicPr>
            <p:nvPr/>
          </p:nvPicPr>
          <p:blipFill>
            <a:blip r:embed="rId3"/>
            <a:srcRect b="73841"/>
            <a:stretch>
              <a:fillRect/>
            </a:stretch>
          </p:blipFill>
          <p:spPr>
            <a:xfrm>
              <a:off x="0" y="0"/>
              <a:ext cx="3148296" cy="25374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NiN</a:t>
            </a:r>
            <a:r>
              <a:rPr lang="en-US" dirty="0"/>
              <a:t> </a:t>
            </a:r>
            <a:r>
              <a:rPr lang="ja-JP" altLang="en-US"/>
              <a:t>总结</a:t>
            </a:r>
            <a:endParaRPr dirty="0"/>
          </a:p>
        </p:txBody>
      </p:sp>
      <p:sp>
        <p:nvSpPr>
          <p:cNvPr id="401" name="Reduce image resolution progressivel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逐步降低图像分辨率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增加通道数量</a:t>
            </a:r>
          </a:p>
          <a:p>
            <a:pPr marL="240631" indent="-240631">
              <a:buSzPct val="100000"/>
              <a:buChar char="•"/>
            </a:pPr>
            <a:r>
              <a:rPr lang="ja-JP" altLang="en-US"/>
              <a:t>应用全局平均迟化</a:t>
            </a:r>
            <a:endParaRPr dirty="0"/>
          </a:p>
        </p:txBody>
      </p:sp>
      <p:sp>
        <p:nvSpPr>
          <p:cNvPr id="402" name="sequential1 output shape: (96, 54, 54)…"/>
          <p:cNvSpPr txBox="1"/>
          <p:nvPr/>
        </p:nvSpPr>
        <p:spPr>
          <a:xfrm>
            <a:off x="637053" y="2335530"/>
            <a:ext cx="5157501" cy="2973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rPr lang="en-US" sz="1600" dirty="0"/>
              <a:t>sequential1 output shape: (96, 54, 54)</a:t>
            </a:r>
          </a:p>
          <a:p>
            <a:r>
              <a:rPr lang="en-US" sz="1600" dirty="0"/>
              <a:t>pool0 output shape:       (96, 26, 26)</a:t>
            </a:r>
          </a:p>
          <a:p>
            <a:r>
              <a:rPr lang="en-US" sz="1600" dirty="0"/>
              <a:t>sequential2 output shape: (256, 26, 26)</a:t>
            </a:r>
          </a:p>
          <a:p>
            <a:r>
              <a:rPr lang="en-US" sz="1600" dirty="0"/>
              <a:t>pool1 output shape:       (256, 12, 12)</a:t>
            </a:r>
          </a:p>
          <a:p>
            <a:r>
              <a:rPr lang="en-US" sz="1600" dirty="0"/>
              <a:t>sequential3 output shape: (384, 12, 12)</a:t>
            </a:r>
          </a:p>
          <a:p>
            <a:r>
              <a:rPr lang="en-US" sz="1600" dirty="0"/>
              <a:t>pool2 output shape:       (384, 5, 5)</a:t>
            </a:r>
          </a:p>
          <a:p>
            <a:r>
              <a:rPr lang="en-US" sz="1600" dirty="0"/>
              <a:t>dropout0 output shape:    (384, 5, 5)</a:t>
            </a:r>
          </a:p>
          <a:p>
            <a:r>
              <a:rPr lang="en-US" sz="1600" dirty="0"/>
              <a:t>sequential4 output shape: (10, 5, 5)</a:t>
            </a:r>
          </a:p>
          <a:p>
            <a:r>
              <a:rPr lang="en-US" sz="1600" dirty="0"/>
              <a:t>pool3 output shape:       (10, 1, 1)</a:t>
            </a:r>
          </a:p>
          <a:p>
            <a:r>
              <a:rPr lang="en-US" sz="1600" dirty="0"/>
              <a:t>flatten0 output shape:    (10)</a:t>
            </a:r>
          </a:p>
          <a:p>
            <a:pPr>
              <a:lnSpc>
                <a:spcPts val="3500"/>
              </a:lnSpc>
              <a:defRPr sz="1640">
                <a:solidFill>
                  <a:srgbClr val="455A64"/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/>
          </a:p>
        </p:txBody>
      </p:sp>
      <p:sp>
        <p:nvSpPr>
          <p:cNvPr id="403" name="NIN dimension reduction"/>
          <p:cNvSpPr/>
          <p:nvPr/>
        </p:nvSpPr>
        <p:spPr>
          <a:xfrm>
            <a:off x="5668250" y="2791966"/>
            <a:ext cx="1810724" cy="1147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22" y="0"/>
                </a:moveTo>
                <a:lnTo>
                  <a:pt x="3722" y="8350"/>
                </a:lnTo>
                <a:lnTo>
                  <a:pt x="0" y="11106"/>
                </a:lnTo>
                <a:lnTo>
                  <a:pt x="3722" y="13855"/>
                </a:lnTo>
                <a:lnTo>
                  <a:pt x="3722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3722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pPr algn="r"/>
            <a:r>
              <a:rPr dirty="0"/>
              <a:t>NIN </a:t>
            </a:r>
            <a:r>
              <a:rPr lang="ja-JP" altLang="en-US"/>
              <a:t>降维</a:t>
            </a:r>
            <a:endParaRPr dirty="0"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总结</a:t>
            </a:r>
            <a:endParaRPr dirty="0"/>
          </a:p>
        </p:txBody>
      </p:sp>
      <p:sp>
        <p:nvSpPr>
          <p:cNvPr id="406" name="LeNet (the first convolutional neural network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14162" indent="-214162" defTabSz="406908">
              <a:defRPr sz="2136" b="1"/>
            </a:pPr>
            <a:r>
              <a:rPr dirty="0" err="1"/>
              <a:t>LeNet</a:t>
            </a:r>
            <a:r>
              <a:rPr b="0" dirty="0"/>
              <a:t> </a:t>
            </a:r>
            <a:r>
              <a:rPr lang="zh-CN" altLang="en-US" dirty="0"/>
              <a:t>（</a:t>
            </a:r>
            <a:r>
              <a:rPr lang="ja-JP" altLang="en-US"/>
              <a:t>第一个卷积神经网络 </a:t>
            </a:r>
            <a:r>
              <a:rPr lang="zh-CN" altLang="en-US" dirty="0"/>
              <a:t>）</a:t>
            </a:r>
            <a:endParaRPr b="0" dirty="0"/>
          </a:p>
          <a:p>
            <a:pPr marL="214162" indent="-214162" defTabSz="406908">
              <a:defRPr sz="2136" b="1"/>
            </a:pPr>
            <a:r>
              <a:rPr dirty="0" err="1"/>
              <a:t>AlexNet</a:t>
            </a:r>
            <a:endParaRPr dirty="0"/>
          </a:p>
          <a:p>
            <a:pPr marL="712088" lvl="1" indent="-305180" defTabSz="406908">
              <a:defRPr sz="2136"/>
            </a:pPr>
            <a:r>
              <a:rPr lang="zh-CN" altLang="en-US" dirty="0"/>
              <a:t>升级</a:t>
            </a:r>
            <a:r>
              <a:rPr lang="ja-JP" altLang="en-US"/>
              <a:t>版的</a:t>
            </a:r>
            <a:r>
              <a:rPr lang="zh-CN" altLang="en-US" dirty="0"/>
              <a:t> </a:t>
            </a:r>
            <a:r>
              <a:rPr lang="en-US" dirty="0" err="1"/>
              <a:t>LeNet</a:t>
            </a:r>
            <a:endParaRPr lang="en-US" altLang="ja-JP" dirty="0"/>
          </a:p>
          <a:p>
            <a:pPr marL="712088" lvl="1" indent="-305180" defTabSz="406908">
              <a:defRPr sz="2136"/>
            </a:pPr>
            <a:r>
              <a:rPr dirty="0" err="1"/>
              <a:t>ReLu</a:t>
            </a:r>
            <a:r>
              <a:rPr lang="zh-CN" altLang="en-US" dirty="0"/>
              <a:t> </a:t>
            </a:r>
            <a:r>
              <a:rPr lang="ja-JP" altLang="en-US"/>
              <a:t>激活</a:t>
            </a:r>
            <a:r>
              <a:rPr lang="zh-CN" altLang="en-US" dirty="0"/>
              <a:t>，</a:t>
            </a:r>
            <a:r>
              <a:rPr dirty="0"/>
              <a:t> </a:t>
            </a:r>
            <a:r>
              <a:rPr lang="ja-JP" altLang="en-US"/>
              <a:t>丢弃法</a:t>
            </a:r>
            <a:r>
              <a:rPr lang="zh-CN" altLang="en-US" dirty="0"/>
              <a:t>，</a:t>
            </a:r>
            <a:r>
              <a:rPr lang="zh-CN" altLang="en-US" sz="2136" dirty="0"/>
              <a:t>平移不变</a:t>
            </a:r>
            <a:r>
              <a:rPr lang="ja-JP" altLang="en-US"/>
              <a:t>性</a:t>
            </a:r>
          </a:p>
          <a:p>
            <a:pPr marL="214162" indent="-214162" defTabSz="406908">
              <a:defRPr sz="2136" b="1"/>
            </a:pPr>
            <a:r>
              <a:rPr lang="en-US" dirty="0"/>
              <a:t>VGG</a:t>
            </a:r>
          </a:p>
          <a:p>
            <a:pPr marL="712088" lvl="1" indent="-305180" defTabSz="406908">
              <a:defRPr sz="2136"/>
            </a:pPr>
            <a:r>
              <a:rPr lang="ja-JP" altLang="en-US"/>
              <a:t>升华版的</a:t>
            </a:r>
            <a:r>
              <a:rPr lang="zh-CN" altLang="en-US" dirty="0"/>
              <a:t> </a:t>
            </a:r>
            <a:r>
              <a:rPr lang="en-US" dirty="0" err="1"/>
              <a:t>AlexNet</a:t>
            </a:r>
            <a:endParaRPr lang="en-US" altLang="ja-JP" dirty="0"/>
          </a:p>
          <a:p>
            <a:pPr marL="712088" lvl="1" indent="-305180" defTabSz="406908">
              <a:defRPr sz="2136"/>
            </a:pPr>
            <a:r>
              <a:rPr lang="ja-JP" altLang="en-US"/>
              <a:t>重复的</a:t>
            </a:r>
            <a:r>
              <a:rPr lang="zh-CN" altLang="en-US" dirty="0"/>
              <a:t> </a:t>
            </a:r>
            <a:r>
              <a:rPr lang="en-US" dirty="0"/>
              <a:t>VGG</a:t>
            </a:r>
            <a:r>
              <a:rPr lang="zh-CN" altLang="en-US" dirty="0"/>
              <a:t> </a:t>
            </a:r>
            <a:r>
              <a:rPr lang="ja-JP" altLang="en-US"/>
              <a:t>块</a:t>
            </a:r>
            <a:endParaRPr lang="en-US" altLang="ja-JP" dirty="0"/>
          </a:p>
          <a:p>
            <a:pPr marL="152619" indent="-305180" defTabSz="406908">
              <a:defRPr sz="2136"/>
            </a:pPr>
            <a:r>
              <a:rPr b="1" dirty="0" err="1"/>
              <a:t>NiN</a:t>
            </a:r>
            <a:endParaRPr b="1" dirty="0"/>
          </a:p>
          <a:p>
            <a:pPr marL="712088" lvl="1" indent="-305180" defTabSz="406908">
              <a:defRPr sz="2136"/>
            </a:pPr>
            <a:r>
              <a:rPr dirty="0"/>
              <a:t>1x1 </a:t>
            </a:r>
            <a:r>
              <a:rPr lang="ja-JP" altLang="en-US"/>
              <a:t>卷积</a:t>
            </a:r>
            <a:r>
              <a:rPr dirty="0"/>
              <a:t> +</a:t>
            </a:r>
            <a:r>
              <a:rPr lang="zh-CN" altLang="en-US" sz="2136" dirty="0"/>
              <a:t>使用全局池化层替代稠密层 </a:t>
            </a:r>
            <a:endParaRPr lang="zh-CN" altLang="en-US"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roup"/>
          <p:cNvGrpSpPr/>
          <p:nvPr/>
        </p:nvGrpSpPr>
        <p:grpSpPr>
          <a:xfrm>
            <a:off x="3739226" y="53446"/>
            <a:ext cx="4477881" cy="2529278"/>
            <a:chOff x="0" y="0"/>
            <a:chExt cx="4477880" cy="2529276"/>
          </a:xfrm>
        </p:grpSpPr>
        <p:pic>
          <p:nvPicPr>
            <p:cNvPr id="490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4477881" cy="25292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1" name="Rectangle"/>
            <p:cNvSpPr/>
            <p:nvPr/>
          </p:nvSpPr>
          <p:spPr>
            <a:xfrm>
              <a:off x="2931414" y="1758399"/>
              <a:ext cx="789041" cy="285264"/>
            </a:xfrm>
            <a:prstGeom prst="rect">
              <a:avLst/>
            </a:prstGeom>
            <a:noFill/>
            <a:ln w="508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495" name="Group"/>
          <p:cNvGrpSpPr/>
          <p:nvPr/>
        </p:nvGrpSpPr>
        <p:grpSpPr>
          <a:xfrm>
            <a:off x="3744695" y="2534597"/>
            <a:ext cx="5739369" cy="2606257"/>
            <a:chOff x="0" y="0"/>
            <a:chExt cx="5739367" cy="2606255"/>
          </a:xfrm>
        </p:grpSpPr>
        <p:pic>
          <p:nvPicPr>
            <p:cNvPr id="493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5739368" cy="26062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4" name="Rectangle"/>
            <p:cNvSpPr/>
            <p:nvPr/>
          </p:nvSpPr>
          <p:spPr>
            <a:xfrm>
              <a:off x="4571268" y="885620"/>
              <a:ext cx="789040" cy="285264"/>
            </a:xfrm>
            <a:prstGeom prst="rect">
              <a:avLst/>
            </a:prstGeom>
            <a:noFill/>
            <a:ln w="508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spcBef>
                  <a:spcPts val="900"/>
                </a:spcBef>
                <a:defRPr sz="4000" b="1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496" name="Handwritten Digit…"/>
          <p:cNvSpPr txBox="1">
            <a:spLocks noGrp="1"/>
          </p:cNvSpPr>
          <p:nvPr>
            <p:ph type="title"/>
          </p:nvPr>
        </p:nvSpPr>
        <p:spPr>
          <a:xfrm>
            <a:off x="258261" y="1845371"/>
            <a:ext cx="7140638" cy="1452758"/>
          </a:xfrm>
          <a:prstGeom prst="rect">
            <a:avLst/>
          </a:prstGeom>
        </p:spPr>
        <p:txBody>
          <a:bodyPr anchor="ctr"/>
          <a:lstStyle/>
          <a:p>
            <a:r>
              <a:rPr lang="ja-JP" altLang="en-US"/>
              <a:t>手写的数字识别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091519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957" y="16337"/>
            <a:ext cx="9120328" cy="5110826"/>
          </a:xfrm>
          <a:prstGeom prst="rect">
            <a:avLst/>
          </a:prstGeom>
          <a:ln w="12700">
            <a:miter lim="400000"/>
          </a:ln>
        </p:spPr>
      </p:pic>
      <p:sp>
        <p:nvSpPr>
          <p:cNvPr id="499" name="MNIS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830996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MNIST</a:t>
            </a:r>
          </a:p>
        </p:txBody>
      </p:sp>
      <p:sp>
        <p:nvSpPr>
          <p:cNvPr id="500" name="Centered and scaled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4516859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居中和缩放</a:t>
            </a:r>
          </a:p>
          <a:p>
            <a:r>
              <a:rPr lang="en-US" altLang="ja-JP" dirty="0"/>
              <a:t>50,000</a:t>
            </a:r>
            <a:r>
              <a:rPr lang="zh-CN" altLang="en-US" dirty="0"/>
              <a:t> </a:t>
            </a:r>
            <a:r>
              <a:rPr lang="ja-JP" altLang="en-US"/>
              <a:t>个训练数据</a:t>
            </a:r>
          </a:p>
          <a:p>
            <a:r>
              <a:rPr lang="en-US" altLang="ja-JP" dirty="0"/>
              <a:t>10,000</a:t>
            </a:r>
            <a:r>
              <a:rPr lang="zh-CN" altLang="en-US" dirty="0"/>
              <a:t> </a:t>
            </a:r>
            <a:r>
              <a:rPr lang="ja-JP" altLang="en-US"/>
              <a:t>个测试数据</a:t>
            </a:r>
          </a:p>
          <a:p>
            <a:r>
              <a:rPr lang="zh-CN" altLang="en-US" dirty="0"/>
              <a:t>图像大小</a:t>
            </a:r>
            <a:r>
              <a:rPr lang="en-US" altLang="zh-CN" dirty="0"/>
              <a:t>28*28 </a:t>
            </a:r>
            <a:endParaRPr lang="zh-CN" altLang="en-US" dirty="0"/>
          </a:p>
          <a:p>
            <a:r>
              <a:rPr lang="en-US" altLang="ja-JP" dirty="0"/>
              <a:t>10</a:t>
            </a:r>
            <a:r>
              <a:rPr lang="zh-CN" altLang="en-US" dirty="0"/>
              <a:t> </a:t>
            </a:r>
            <a:r>
              <a:rPr lang="ja-JP" altLang="en-US"/>
              <a:t>类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72876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asamples.gif" descr="asamples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0605" y="36480"/>
            <a:ext cx="8112863" cy="5070540"/>
          </a:xfrm>
          <a:prstGeom prst="rect">
            <a:avLst/>
          </a:prstGeom>
          <a:ln w="12700">
            <a:miter lim="400000"/>
          </a:ln>
        </p:spPr>
      </p:pic>
      <p:sp>
        <p:nvSpPr>
          <p:cNvPr id="503" name="Y. LeCun, L. Bottou, Y. Bengio, P. Haffner, 1998…"/>
          <p:cNvSpPr txBox="1"/>
          <p:nvPr/>
        </p:nvSpPr>
        <p:spPr>
          <a:xfrm>
            <a:off x="5944221" y="2753623"/>
            <a:ext cx="2104379" cy="1950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Y. LeCun, L. Bottou, Y. Bengio, P. Haffner, 1998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Gradient-based learning applied to document recognition</a:t>
            </a:r>
          </a:p>
        </p:txBody>
      </p:sp>
    </p:spTree>
    <p:extLst>
      <p:ext uri="{BB962C8B-B14F-4D97-AF65-F5344CB8AC3E}">
        <p14:creationId xmlns:p14="http://schemas.microsoft.com/office/powerpoint/2010/main" val="179731071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2474"/>
            <a:ext cx="9144000" cy="2301552"/>
          </a:xfrm>
          <a:prstGeom prst="rect">
            <a:avLst/>
          </a:prstGeom>
          <a:ln w="12700">
            <a:miter lim="400000"/>
          </a:ln>
        </p:spPr>
      </p:pic>
      <p:sp>
        <p:nvSpPr>
          <p:cNvPr id="506" name="Expensive if we have many outputs"/>
          <p:cNvSpPr/>
          <p:nvPr/>
        </p:nvSpPr>
        <p:spPr>
          <a:xfrm>
            <a:off x="1593668" y="1062445"/>
            <a:ext cx="6200503" cy="1081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7" y="0"/>
                </a:moveTo>
                <a:cubicBezTo>
                  <a:pt x="222" y="0"/>
                  <a:pt x="0" y="332"/>
                  <a:pt x="0" y="743"/>
                </a:cubicBezTo>
                <a:lnTo>
                  <a:pt x="0" y="14127"/>
                </a:lnTo>
                <a:cubicBezTo>
                  <a:pt x="0" y="14537"/>
                  <a:pt x="222" y="14869"/>
                  <a:pt x="497" y="14869"/>
                </a:cubicBezTo>
                <a:lnTo>
                  <a:pt x="17185" y="14869"/>
                </a:lnTo>
                <a:lnTo>
                  <a:pt x="21600" y="21600"/>
                </a:lnTo>
                <a:lnTo>
                  <a:pt x="18689" y="11886"/>
                </a:lnTo>
                <a:lnTo>
                  <a:pt x="18689" y="743"/>
                </a:lnTo>
                <a:cubicBezTo>
                  <a:pt x="18689" y="332"/>
                  <a:pt x="18467" y="0"/>
                  <a:pt x="18193" y="0"/>
                </a:cubicBezTo>
                <a:lnTo>
                  <a:pt x="497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rPr lang="zh-CN" altLang="en-US" dirty="0"/>
              <a:t>如果我们有很多输出，那开销就很大 </a:t>
            </a:r>
          </a:p>
          <a:p>
            <a:r>
              <a:rPr lang="zh-CN" altLang="en-US" dirty="0"/>
              <a:t>了</a:t>
            </a:r>
          </a:p>
        </p:txBody>
      </p:sp>
    </p:spTree>
    <p:extLst>
      <p:ext uri="{BB962C8B-B14F-4D97-AF65-F5344CB8AC3E}">
        <p14:creationId xmlns:p14="http://schemas.microsoft.com/office/powerpoint/2010/main" val="313442722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LeNet in MXN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MXNet</a:t>
            </a:r>
            <a:r>
              <a:rPr lang="en-US" dirty="0"/>
              <a:t> </a:t>
            </a:r>
            <a:r>
              <a:rPr lang="ja-JP" altLang="en-US"/>
              <a:t>中的</a:t>
            </a:r>
            <a:r>
              <a:rPr lang="zh-CN" altLang="en-US" dirty="0"/>
              <a:t> </a:t>
            </a:r>
            <a:r>
              <a:rPr dirty="0" err="1"/>
              <a:t>LeNet</a:t>
            </a:r>
            <a:r>
              <a:rPr dirty="0"/>
              <a:t> </a:t>
            </a:r>
          </a:p>
        </p:txBody>
      </p:sp>
      <p:sp>
        <p:nvSpPr>
          <p:cNvPr id="509" name="net = gluon.nn.Sequential()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4010036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net = </a:t>
            </a:r>
            <a:r>
              <a:rPr dirty="0" err="1"/>
              <a:t>gluon.nn.Sequential</a:t>
            </a:r>
            <a:r>
              <a:rPr dirty="0"/>
              <a:t>()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with </a:t>
            </a:r>
            <a:r>
              <a:rPr dirty="0" err="1"/>
              <a:t>net.name_scope</a:t>
            </a:r>
            <a:r>
              <a:rPr dirty="0"/>
              <a:t>():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</a:t>
            </a:r>
            <a:r>
              <a:rPr dirty="0" err="1"/>
              <a:t>net.add</a:t>
            </a:r>
            <a:r>
              <a:rPr dirty="0"/>
              <a:t>(gluon.nn.Conv2D(channels=20, </a:t>
            </a:r>
            <a:r>
              <a:rPr dirty="0" err="1"/>
              <a:t>kernel_size</a:t>
            </a:r>
            <a:r>
              <a:rPr dirty="0"/>
              <a:t>=5, activation='tanh'))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</a:t>
            </a:r>
            <a:r>
              <a:rPr dirty="0" err="1"/>
              <a:t>net.add</a:t>
            </a:r>
            <a:r>
              <a:rPr dirty="0"/>
              <a:t>(gluon.nn.AvgPool2D(</a:t>
            </a:r>
            <a:r>
              <a:rPr dirty="0" err="1"/>
              <a:t>pool_size</a:t>
            </a:r>
            <a:r>
              <a:rPr dirty="0"/>
              <a:t>=2))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</a:t>
            </a:r>
            <a:r>
              <a:rPr dirty="0" err="1"/>
              <a:t>net.add</a:t>
            </a:r>
            <a:r>
              <a:rPr dirty="0"/>
              <a:t>(gluon.nn.Conv2D(channels=50, </a:t>
            </a:r>
            <a:r>
              <a:rPr dirty="0" err="1"/>
              <a:t>kernel_size</a:t>
            </a:r>
            <a:r>
              <a:rPr dirty="0"/>
              <a:t>=5, activation='tanh'))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</a:t>
            </a:r>
            <a:r>
              <a:rPr dirty="0" err="1"/>
              <a:t>net.add</a:t>
            </a:r>
            <a:r>
              <a:rPr dirty="0"/>
              <a:t>(gluon.nn.AvgPool2D(</a:t>
            </a:r>
            <a:r>
              <a:rPr dirty="0" err="1"/>
              <a:t>pool_size</a:t>
            </a:r>
            <a:r>
              <a:rPr dirty="0"/>
              <a:t>=2))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</a:t>
            </a:r>
            <a:r>
              <a:rPr dirty="0" err="1"/>
              <a:t>net.add</a:t>
            </a:r>
            <a:r>
              <a:rPr dirty="0"/>
              <a:t>(</a:t>
            </a:r>
            <a:r>
              <a:rPr dirty="0" err="1"/>
              <a:t>gluon.nn.Flatten</a:t>
            </a:r>
            <a:r>
              <a:rPr dirty="0"/>
              <a:t>())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</a:t>
            </a:r>
            <a:r>
              <a:rPr dirty="0" err="1"/>
              <a:t>net.add</a:t>
            </a:r>
            <a:r>
              <a:rPr dirty="0"/>
              <a:t>(</a:t>
            </a:r>
            <a:r>
              <a:rPr dirty="0" err="1"/>
              <a:t>gluon.nn.Dense</a:t>
            </a:r>
            <a:r>
              <a:rPr dirty="0"/>
              <a:t>(500, activation='tanh'))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</a:t>
            </a:r>
            <a:r>
              <a:rPr dirty="0" err="1"/>
              <a:t>net.add</a:t>
            </a:r>
            <a:r>
              <a:rPr dirty="0"/>
              <a:t>(</a:t>
            </a:r>
            <a:r>
              <a:rPr dirty="0" err="1"/>
              <a:t>gluon.nn.Dense</a:t>
            </a:r>
            <a:r>
              <a:rPr dirty="0"/>
              <a:t>(10))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loss = </a:t>
            </a:r>
            <a:r>
              <a:rPr dirty="0" err="1"/>
              <a:t>gluon.loss.SoftmaxCrossEntropyLoss</a:t>
            </a:r>
            <a:r>
              <a:rPr dirty="0"/>
              <a:t>()</a:t>
            </a:r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>
              <a:defRPr sz="140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(size and shape inference is automatic)</a:t>
            </a:r>
          </a:p>
        </p:txBody>
      </p:sp>
    </p:spTree>
    <p:extLst>
      <p:ext uri="{BB962C8B-B14F-4D97-AF65-F5344CB8AC3E}">
        <p14:creationId xmlns:p14="http://schemas.microsoft.com/office/powerpoint/2010/main" val="201886351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Screen Shot 2019-02-23 at 7.28.02 PM.png" descr="Screen Shot 2019-02-23 at 7.28.0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1777"/>
            <a:ext cx="9144001" cy="2886502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AlexNet"/>
          <p:cNvSpPr txBox="1">
            <a:spLocks noGrp="1"/>
          </p:cNvSpPr>
          <p:nvPr>
            <p:ph type="title"/>
          </p:nvPr>
        </p:nvSpPr>
        <p:spPr>
          <a:xfrm>
            <a:off x="685800" y="386138"/>
            <a:ext cx="7772400" cy="93010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AlexNet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ckTemplate-AWS">
  <a:themeElements>
    <a:clrScheme name="DeckTemplate-AWS">
      <a:dk1>
        <a:srgbClr val="474746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ckTemplate-AWS">
  <a:themeElements>
    <a:clrScheme name="DeckTemplate-AW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1283</Words>
  <Application>Microsoft Macintosh PowerPoint</Application>
  <PresentationFormat>全屏显示(16:9)</PresentationFormat>
  <Paragraphs>308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2" baseType="lpstr">
      <vt:lpstr>Arial</vt:lpstr>
      <vt:lpstr>Cambria Math</vt:lpstr>
      <vt:lpstr>Futura</vt:lpstr>
      <vt:lpstr>Menlo</vt:lpstr>
      <vt:lpstr>DeckTemplate-AWS</vt:lpstr>
      <vt:lpstr>PowerPoint 演示文稿</vt:lpstr>
      <vt:lpstr>概要</vt:lpstr>
      <vt:lpstr>LeNet 架构</vt:lpstr>
      <vt:lpstr>手写的数字识别</vt:lpstr>
      <vt:lpstr>MNIST</vt:lpstr>
      <vt:lpstr>PowerPoint 演示文稿</vt:lpstr>
      <vt:lpstr>PowerPoint 演示文稿</vt:lpstr>
      <vt:lpstr>MXNet 中的 LeNet </vt:lpstr>
      <vt:lpstr>AlexNet</vt:lpstr>
      <vt:lpstr>机器学习</vt:lpstr>
      <vt:lpstr>几何学</vt:lpstr>
      <vt:lpstr>特征工程 </vt:lpstr>
      <vt:lpstr>硬件</vt:lpstr>
      <vt:lpstr>ImageNet 数据集 (2010)</vt:lpstr>
      <vt:lpstr>AlexNet</vt:lpstr>
      <vt:lpstr>AlexNet 架构 </vt:lpstr>
      <vt:lpstr>AlexNet 架构</vt:lpstr>
      <vt:lpstr>AlexNet 架构</vt:lpstr>
      <vt:lpstr>更多技巧</vt:lpstr>
      <vt:lpstr>复杂度</vt:lpstr>
      <vt:lpstr>VGG</vt:lpstr>
      <vt:lpstr>VGG</vt:lpstr>
      <vt:lpstr>VGG 块 </vt:lpstr>
      <vt:lpstr>VGG 结构 </vt:lpstr>
      <vt:lpstr>进程</vt:lpstr>
      <vt:lpstr>PowerPoint 演示文稿</vt:lpstr>
      <vt:lpstr>网络中的网络</vt:lpstr>
      <vt:lpstr>最后一层的诅咒</vt:lpstr>
      <vt:lpstr>最后一层的诅咒</vt:lpstr>
      <vt:lpstr>VGG 参数</vt:lpstr>
      <vt:lpstr>打破最后一层诅咒</vt:lpstr>
      <vt:lpstr>为什么用 1x1 卷积?</vt:lpstr>
      <vt:lpstr>NiN 块</vt:lpstr>
      <vt:lpstr>NiN 网络</vt:lpstr>
      <vt:lpstr>NiN 最后一层</vt:lpstr>
      <vt:lpstr>NiN 总结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75</cp:revision>
  <dcterms:modified xsi:type="dcterms:W3CDTF">2019-11-05T20:12:20Z</dcterms:modified>
</cp:coreProperties>
</file>